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73" r:id="rId5"/>
    <p:sldId id="274" r:id="rId6"/>
    <p:sldId id="275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69" r:id="rId16"/>
  </p:sldIdLst>
  <p:sldSz cx="12192000" cy="6858000"/>
  <p:notesSz cx="6858000" cy="9144000"/>
  <p:embeddedFontLst>
    <p:embeddedFont>
      <p:font typeface="DW임팩타민체" panose="020B0000000000000000" pitchFamily="50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72B2"/>
    <a:srgbClr val="21FF56"/>
    <a:srgbClr val="C98647"/>
    <a:srgbClr val="FF4F4F"/>
    <a:srgbClr val="7D4918"/>
    <a:srgbClr val="DEC4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94" autoAdjust="0"/>
    <p:restoredTop sz="96353" autoAdjust="0"/>
  </p:normalViewPr>
  <p:slideViewPr>
    <p:cSldViewPr snapToGrid="0">
      <p:cViewPr varScale="1">
        <p:scale>
          <a:sx n="110" d="100"/>
          <a:sy n="110" d="100"/>
        </p:scale>
        <p:origin x="2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27.gif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3E330-546F-40F7-9B2D-3F9E6C104220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A9E54F-5F37-4549-84B7-C85E23CD96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5456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8287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894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279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76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B4BC9-0038-40B9-AAE8-68D03F43E31A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4A1D8-03A5-4C33-ACAD-707EA2C996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965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gi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e.steampowered.com/app/2080690/Sunkenland/" TargetMode="External"/><Relationship Id="rId2" Type="http://schemas.openxmlformats.org/officeDocument/2006/relationships/hyperlink" Target="https://www.youtube.com/watch?v=lheapd7bgLA&amp;t=522s&amp;ab_channel=Kurzgesagt%E2%80%93InaNutshel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ore.steampowered.com/app/4000/Garrys_Mod/?l=koreana" TargetMode="External"/><Relationship Id="rId5" Type="http://schemas.openxmlformats.org/officeDocument/2006/relationships/hyperlink" Target="https://store.steampowered.com/app/323190/Frostpunk/?l=koreana" TargetMode="External"/><Relationship Id="rId4" Type="http://schemas.openxmlformats.org/officeDocument/2006/relationships/hyperlink" Target="https://www.minecraft.net/ko-k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94014" y="1902622"/>
            <a:ext cx="28039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마지막 달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90808" y="5001772"/>
            <a:ext cx="28103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2016182041 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조영환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2016182009 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김태현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2021182021 </a:t>
            </a:r>
            <a:r>
              <a:rPr lang="ko-KR" altLang="en-US" sz="24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양영현</a:t>
            </a:r>
            <a:endParaRPr lang="ko-KR" altLang="en-US" sz="2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934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7" y="99330"/>
            <a:ext cx="1667443" cy="528548"/>
            <a:chOff x="8403340" y="99330"/>
            <a:chExt cx="1667443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0" y="99330"/>
              <a:ext cx="1667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23077" y="99330"/>
            <a:ext cx="881972" cy="528548"/>
            <a:chOff x="9837422" y="99330"/>
            <a:chExt cx="881972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37422" y="99330"/>
              <a:ext cx="8819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A2A837-8BBA-B2EB-FA64-EBB2989F7509}"/>
              </a:ext>
            </a:extLst>
          </p:cNvPr>
          <p:cNvCxnSpPr>
            <a:cxnSpLocks/>
            <a:endCxn id="26" idx="6"/>
          </p:cNvCxnSpPr>
          <p:nvPr/>
        </p:nvCxnSpPr>
        <p:spPr>
          <a:xfrm flipV="1">
            <a:off x="2905" y="554286"/>
            <a:ext cx="7013721" cy="1049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813767BC-8350-3A9F-A535-657FA50D037A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5424ECD-36C9-4F91-50C4-345CAAF14595}"/>
              </a:ext>
            </a:extLst>
          </p:cNvPr>
          <p:cNvSpPr/>
          <p:nvPr/>
        </p:nvSpPr>
        <p:spPr>
          <a:xfrm>
            <a:off x="316512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7D9273E-230F-1447-CC16-0E02833D20D2}"/>
              </a:ext>
            </a:extLst>
          </p:cNvPr>
          <p:cNvSpPr/>
          <p:nvPr/>
        </p:nvSpPr>
        <p:spPr>
          <a:xfrm>
            <a:off x="440156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75F37BCE-C225-DD3F-E0D4-2453C22623BB}"/>
              </a:ext>
            </a:extLst>
          </p:cNvPr>
          <p:cNvSpPr/>
          <p:nvPr/>
        </p:nvSpPr>
        <p:spPr>
          <a:xfrm>
            <a:off x="5706813" y="484021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F4BA98-1FC4-2842-B932-6366B02B8D08}"/>
              </a:ext>
            </a:extLst>
          </p:cNvPr>
          <p:cNvSpPr txBox="1"/>
          <p:nvPr/>
        </p:nvSpPr>
        <p:spPr>
          <a:xfrm>
            <a:off x="5597307" y="1534115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아이템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5EBFB62-89B8-80AC-3273-D73EF93F37C4}"/>
              </a:ext>
            </a:extLst>
          </p:cNvPr>
          <p:cNvSpPr/>
          <p:nvPr/>
        </p:nvSpPr>
        <p:spPr>
          <a:xfrm>
            <a:off x="6869445" y="48069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C66D7B1-6D05-7777-003B-20239324D89A}"/>
              </a:ext>
            </a:extLst>
          </p:cNvPr>
          <p:cNvGrpSpPr/>
          <p:nvPr/>
        </p:nvGrpSpPr>
        <p:grpSpPr>
          <a:xfrm>
            <a:off x="1695426" y="2314033"/>
            <a:ext cx="1656000" cy="2680091"/>
            <a:chOff x="1695426" y="2435955"/>
            <a:chExt cx="1656000" cy="268009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E591462-284F-959A-8A71-7A8845C7465F}"/>
                </a:ext>
              </a:extLst>
            </p:cNvPr>
            <p:cNvSpPr txBox="1"/>
            <p:nvPr/>
          </p:nvSpPr>
          <p:spPr>
            <a:xfrm>
              <a:off x="1769854" y="4146550"/>
              <a:ext cx="1507144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건축재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건물을 제작하기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위한 아이템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CC6A8676-9370-0165-EB6A-0D56078833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95426" y="2435955"/>
              <a:ext cx="1656000" cy="165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1AD54DF-37C3-99B6-69C9-EC643C17FBA1}"/>
              </a:ext>
            </a:extLst>
          </p:cNvPr>
          <p:cNvGrpSpPr/>
          <p:nvPr/>
        </p:nvGrpSpPr>
        <p:grpSpPr>
          <a:xfrm>
            <a:off x="4063248" y="2314033"/>
            <a:ext cx="1768433" cy="2733504"/>
            <a:chOff x="4063248" y="2435955"/>
            <a:chExt cx="1768433" cy="273350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7D9FF67-A063-03D4-70DC-B6BB0423CF34}"/>
                </a:ext>
              </a:extLst>
            </p:cNvPr>
            <p:cNvSpPr txBox="1"/>
            <p:nvPr/>
          </p:nvSpPr>
          <p:spPr>
            <a:xfrm>
              <a:off x="4063248" y="4199963"/>
              <a:ext cx="1768433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원자재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필드에서 수집할 수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있는 아이템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38D65AD7-569B-6E3D-3E87-0A44FE28D9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5681" y="2435955"/>
              <a:ext cx="1656000" cy="165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9E4EFFA-5A41-17CF-B40F-29B61F5E0BD7}"/>
              </a:ext>
            </a:extLst>
          </p:cNvPr>
          <p:cNvGrpSpPr/>
          <p:nvPr/>
        </p:nvGrpSpPr>
        <p:grpSpPr>
          <a:xfrm>
            <a:off x="6326978" y="2314033"/>
            <a:ext cx="2105063" cy="2671216"/>
            <a:chOff x="6326978" y="2435955"/>
            <a:chExt cx="2105063" cy="267121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E0B45F8-F73C-D16F-883A-E3D435FBC52F}"/>
                </a:ext>
              </a:extLst>
            </p:cNvPr>
            <p:cNvSpPr txBox="1"/>
            <p:nvPr/>
          </p:nvSpPr>
          <p:spPr>
            <a:xfrm>
              <a:off x="6326978" y="4137675"/>
              <a:ext cx="2105063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식재료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소비재를 제작하기 위한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기초 아이템</a:t>
              </a:r>
            </a:p>
          </p:txBody>
        </p:sp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62412D13-F7BA-8AF6-2549-41FC7C6766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1435" y="2435955"/>
              <a:ext cx="1656000" cy="165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B559ED-937F-CA31-5C91-D75BAB597C33}"/>
              </a:ext>
            </a:extLst>
          </p:cNvPr>
          <p:cNvGrpSpPr/>
          <p:nvPr/>
        </p:nvGrpSpPr>
        <p:grpSpPr>
          <a:xfrm>
            <a:off x="8800807" y="2314033"/>
            <a:ext cx="2105063" cy="2433870"/>
            <a:chOff x="8800807" y="2435955"/>
            <a:chExt cx="2105063" cy="243387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3BF0F22-150B-617A-C02E-E85FF2ADD922}"/>
                </a:ext>
              </a:extLst>
            </p:cNvPr>
            <p:cNvSpPr txBox="1"/>
            <p:nvPr/>
          </p:nvSpPr>
          <p:spPr>
            <a:xfrm>
              <a:off x="8800807" y="4146550"/>
              <a:ext cx="2105063" cy="723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연료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건물을 가동시킬 아이템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929D529A-FDB8-7C76-0AD9-4F7BBBA7A2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7189" y="2435955"/>
              <a:ext cx="1656000" cy="165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59513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7" y="99330"/>
            <a:ext cx="1667443" cy="528548"/>
            <a:chOff x="8403340" y="99330"/>
            <a:chExt cx="1667443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0" y="99330"/>
              <a:ext cx="1667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23075" y="99330"/>
            <a:ext cx="881973" cy="528548"/>
            <a:chOff x="9837420" y="99330"/>
            <a:chExt cx="881973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37420" y="99330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A2A837-8BBA-B2EB-FA64-EBB2989F7509}"/>
              </a:ext>
            </a:extLst>
          </p:cNvPr>
          <p:cNvCxnSpPr>
            <a:cxnSpLocks/>
            <a:endCxn id="27" idx="6"/>
          </p:cNvCxnSpPr>
          <p:nvPr/>
        </p:nvCxnSpPr>
        <p:spPr>
          <a:xfrm flipV="1">
            <a:off x="2905" y="554286"/>
            <a:ext cx="7933772" cy="1049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813767BC-8350-3A9F-A535-657FA50D037A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5424ECD-36C9-4F91-50C4-345CAAF14595}"/>
              </a:ext>
            </a:extLst>
          </p:cNvPr>
          <p:cNvSpPr/>
          <p:nvPr/>
        </p:nvSpPr>
        <p:spPr>
          <a:xfrm>
            <a:off x="316512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7D9273E-230F-1447-CC16-0E02833D20D2}"/>
              </a:ext>
            </a:extLst>
          </p:cNvPr>
          <p:cNvSpPr/>
          <p:nvPr/>
        </p:nvSpPr>
        <p:spPr>
          <a:xfrm>
            <a:off x="440156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75F37BCE-C225-DD3F-E0D4-2453C22623BB}"/>
              </a:ext>
            </a:extLst>
          </p:cNvPr>
          <p:cNvSpPr/>
          <p:nvPr/>
        </p:nvSpPr>
        <p:spPr>
          <a:xfrm>
            <a:off x="5706813" y="484021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5EBFB62-89B8-80AC-3273-D73EF93F37C4}"/>
              </a:ext>
            </a:extLst>
          </p:cNvPr>
          <p:cNvSpPr/>
          <p:nvPr/>
        </p:nvSpPr>
        <p:spPr>
          <a:xfrm>
            <a:off x="6869445" y="48069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1D8AAA-7D1D-56C0-5D93-49997598D4CE}"/>
              </a:ext>
            </a:extLst>
          </p:cNvPr>
          <p:cNvSpPr txBox="1"/>
          <p:nvPr/>
        </p:nvSpPr>
        <p:spPr>
          <a:xfrm>
            <a:off x="4838284" y="1126643"/>
            <a:ext cx="2515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타 게임과의 차별성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3CA3742-94EF-EF7C-E22C-C8F3F1E5DA73}"/>
              </a:ext>
            </a:extLst>
          </p:cNvPr>
          <p:cNvGrpSpPr/>
          <p:nvPr/>
        </p:nvGrpSpPr>
        <p:grpSpPr>
          <a:xfrm>
            <a:off x="1515385" y="2367079"/>
            <a:ext cx="2803973" cy="1616300"/>
            <a:chOff x="4694014" y="2436022"/>
            <a:chExt cx="2803973" cy="161630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8DC0A22-E85C-EB1E-2C28-B07D31BBA119}"/>
                </a:ext>
              </a:extLst>
            </p:cNvPr>
            <p:cNvSpPr txBox="1"/>
            <p:nvPr/>
          </p:nvSpPr>
          <p:spPr>
            <a:xfrm>
              <a:off x="4694014" y="2436022"/>
              <a:ext cx="280397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5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마지막 달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49707D0-6239-B462-7262-0029E97C4E9F}"/>
                </a:ext>
              </a:extLst>
            </p:cNvPr>
            <p:cNvSpPr txBox="1"/>
            <p:nvPr/>
          </p:nvSpPr>
          <p:spPr>
            <a:xfrm>
              <a:off x="5747283" y="3467547"/>
              <a:ext cx="69743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VS</a:t>
              </a:r>
              <a:endParaRPr lang="ko-KR" altLang="en-US" sz="3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F746C8A-06B0-BDE4-F451-6678B662E9AE}"/>
              </a:ext>
            </a:extLst>
          </p:cNvPr>
          <p:cNvSpPr txBox="1"/>
          <p:nvPr/>
        </p:nvSpPr>
        <p:spPr>
          <a:xfrm>
            <a:off x="6458986" y="2526334"/>
            <a:ext cx="36314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소비재 목표량을 통해 자원 생산이 요구된다</a:t>
            </a:r>
            <a:endParaRPr lang="en-US" altLang="ko-KR" sz="2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주기에 따라 기지건설과 자원 수집이 분리됨</a:t>
            </a:r>
          </a:p>
        </p:txBody>
      </p:sp>
      <p:pic>
        <p:nvPicPr>
          <p:cNvPr id="15" name="그림 14" descr="텍스트, 스크린샷, 폰트, 라이선스이(가) 표시된 사진&#10;&#10;자동 생성된 설명">
            <a:extLst>
              <a:ext uri="{FF2B5EF4-FFF2-40B4-BE49-F238E27FC236}">
                <a16:creationId xmlns:a16="http://schemas.microsoft.com/office/drawing/2014/main" id="{11D238C7-C84B-6A50-754C-12C7C602D9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420" y="3994947"/>
            <a:ext cx="3266088" cy="640153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6BE95FB0-56A8-11CF-57D7-35117B4AD8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159" y="4776718"/>
            <a:ext cx="3057801" cy="498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타원 26">
            <a:extLst>
              <a:ext uri="{FF2B5EF4-FFF2-40B4-BE49-F238E27FC236}">
                <a16:creationId xmlns:a16="http://schemas.microsoft.com/office/drawing/2014/main" id="{87780D85-F983-88C2-118F-84399BE79B94}"/>
              </a:ext>
            </a:extLst>
          </p:cNvPr>
          <p:cNvSpPr/>
          <p:nvPr/>
        </p:nvSpPr>
        <p:spPr>
          <a:xfrm>
            <a:off x="7789496" y="48069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4996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7" y="99330"/>
            <a:ext cx="1667444" cy="528548"/>
            <a:chOff x="8403340" y="99330"/>
            <a:chExt cx="1667444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0" y="99330"/>
              <a:ext cx="16674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03038" y="99330"/>
            <a:ext cx="922047" cy="528548"/>
            <a:chOff x="9817383" y="99330"/>
            <a:chExt cx="922047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17383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 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A2A837-8BBA-B2EB-FA64-EBB2989F7509}"/>
              </a:ext>
            </a:extLst>
          </p:cNvPr>
          <p:cNvCxnSpPr>
            <a:cxnSpLocks/>
            <a:endCxn id="38" idx="6"/>
          </p:cNvCxnSpPr>
          <p:nvPr/>
        </p:nvCxnSpPr>
        <p:spPr>
          <a:xfrm>
            <a:off x="2905" y="564779"/>
            <a:ext cx="907633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813767BC-8350-3A9F-A535-657FA50D037A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5424ECD-36C9-4F91-50C4-345CAAF14595}"/>
              </a:ext>
            </a:extLst>
          </p:cNvPr>
          <p:cNvSpPr/>
          <p:nvPr/>
        </p:nvSpPr>
        <p:spPr>
          <a:xfrm>
            <a:off x="316512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7D9273E-230F-1447-CC16-0E02833D20D2}"/>
              </a:ext>
            </a:extLst>
          </p:cNvPr>
          <p:cNvSpPr/>
          <p:nvPr/>
        </p:nvSpPr>
        <p:spPr>
          <a:xfrm>
            <a:off x="440156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75F37BCE-C225-DD3F-E0D4-2453C22623BB}"/>
              </a:ext>
            </a:extLst>
          </p:cNvPr>
          <p:cNvSpPr/>
          <p:nvPr/>
        </p:nvSpPr>
        <p:spPr>
          <a:xfrm>
            <a:off x="5706813" y="484021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5EBFB62-89B8-80AC-3273-D73EF93F37C4}"/>
              </a:ext>
            </a:extLst>
          </p:cNvPr>
          <p:cNvSpPr/>
          <p:nvPr/>
        </p:nvSpPr>
        <p:spPr>
          <a:xfrm>
            <a:off x="6869445" y="48069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7780D85-F983-88C2-118F-84399BE79B94}"/>
              </a:ext>
            </a:extLst>
          </p:cNvPr>
          <p:cNvSpPr/>
          <p:nvPr/>
        </p:nvSpPr>
        <p:spPr>
          <a:xfrm>
            <a:off x="7789496" y="48069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7E8F90-43D8-47E0-20DC-4CD627F303AE}"/>
              </a:ext>
            </a:extLst>
          </p:cNvPr>
          <p:cNvSpPr txBox="1"/>
          <p:nvPr/>
        </p:nvSpPr>
        <p:spPr>
          <a:xfrm>
            <a:off x="5402541" y="1021037"/>
            <a:ext cx="1386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연구 목표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F6E2EB-2A7F-D36C-ACFA-36DBFB16BE33}"/>
              </a:ext>
            </a:extLst>
          </p:cNvPr>
          <p:cNvSpPr txBox="1"/>
          <p:nvPr/>
        </p:nvSpPr>
        <p:spPr>
          <a:xfrm>
            <a:off x="1531289" y="1482245"/>
            <a:ext cx="912942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밀물과 썰물에 따른 시간적 분리와 그로 인한 공간적 분리가 생기는 게임 개발</a:t>
            </a:r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시간에 따라 강해지는 난관을 극복하기 위해 자동화 기지를 설계 하고 활용하는 게임 개발</a:t>
            </a:r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ko-KR" altLang="en-US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쉐이더</a:t>
            </a:r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코드를 이용한 </a:t>
            </a:r>
            <a:r>
              <a:rPr lang="ko-KR" altLang="en-US" sz="20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백터</a:t>
            </a:r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아트 스타일의 파도 구현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002B92-E4C3-8BBA-D61E-2A0EC45AC600}"/>
              </a:ext>
            </a:extLst>
          </p:cNvPr>
          <p:cNvSpPr txBox="1"/>
          <p:nvPr/>
        </p:nvSpPr>
        <p:spPr>
          <a:xfrm>
            <a:off x="4985172" y="3429000"/>
            <a:ext cx="1620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기술적 요소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8333FBCD-0E61-9DFF-C5E9-5F81D3D20FD2}"/>
              </a:ext>
            </a:extLst>
          </p:cNvPr>
          <p:cNvGrpSpPr/>
          <p:nvPr/>
        </p:nvGrpSpPr>
        <p:grpSpPr>
          <a:xfrm>
            <a:off x="4342478" y="4041045"/>
            <a:ext cx="2906345" cy="2041595"/>
            <a:chOff x="4368234" y="4262116"/>
            <a:chExt cx="2906345" cy="2041595"/>
          </a:xfrm>
        </p:grpSpPr>
        <p:pic>
          <p:nvPicPr>
            <p:cNvPr id="31" name="Picture 4" descr="직사각형, 사각형, 건물, 창문이(가) 표시된 사진&#10;&#10;자동 생성된 설명">
              <a:extLst>
                <a:ext uri="{FF2B5EF4-FFF2-40B4-BE49-F238E27FC236}">
                  <a16:creationId xmlns:a16="http://schemas.microsoft.com/office/drawing/2014/main" id="{19457734-5D28-67E7-DD2B-78448798955A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68234" y="4262116"/>
              <a:ext cx="2906345" cy="16722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B52053B-1221-9448-2431-A318EAB03E29}"/>
                </a:ext>
              </a:extLst>
            </p:cNvPr>
            <p:cNvSpPr txBox="1"/>
            <p:nvPr/>
          </p:nvSpPr>
          <p:spPr>
            <a:xfrm>
              <a:off x="4823382" y="5934379"/>
              <a:ext cx="19960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다중 오브젝트 </a:t>
              </a:r>
              <a:r>
                <a:rPr lang="ko-KR" altLang="en-US" dirty="0" err="1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풀링</a:t>
              </a:r>
              <a:endParaRPr lang="ko-KR" altLang="en-US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CF2E2F5E-B780-5BBA-E536-C744184F629B}"/>
              </a:ext>
            </a:extLst>
          </p:cNvPr>
          <p:cNvGrpSpPr/>
          <p:nvPr/>
        </p:nvGrpSpPr>
        <p:grpSpPr>
          <a:xfrm>
            <a:off x="7476763" y="4041043"/>
            <a:ext cx="2916010" cy="2041597"/>
            <a:chOff x="7502519" y="4262114"/>
            <a:chExt cx="2916010" cy="2041597"/>
          </a:xfrm>
        </p:grpSpPr>
        <p:pic>
          <p:nvPicPr>
            <p:cNvPr id="34" name="Picture 6" descr="세계, 지도, 텍스트이(가) 표시된 사진&#10;&#10;자동 생성된 설명">
              <a:extLst>
                <a:ext uri="{FF2B5EF4-FFF2-40B4-BE49-F238E27FC236}">
                  <a16:creationId xmlns:a16="http://schemas.microsoft.com/office/drawing/2014/main" id="{F8B52F22-20F9-BD15-B30C-AD963DC77CEB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02519" y="4262114"/>
              <a:ext cx="2916010" cy="16722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D1F4C2C-C144-48CC-3FE0-249E79D188E5}"/>
                </a:ext>
              </a:extLst>
            </p:cNvPr>
            <p:cNvSpPr txBox="1"/>
            <p:nvPr/>
          </p:nvSpPr>
          <p:spPr>
            <a:xfrm>
              <a:off x="8142576" y="5934379"/>
              <a:ext cx="1731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절차적 생성 기법</a:t>
              </a:r>
              <a:endParaRPr lang="en-US" altLang="ko-KR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</p:grpSp>
      <p:sp>
        <p:nvSpPr>
          <p:cNvPr id="38" name="타원 37">
            <a:extLst>
              <a:ext uri="{FF2B5EF4-FFF2-40B4-BE49-F238E27FC236}">
                <a16:creationId xmlns:a16="http://schemas.microsoft.com/office/drawing/2014/main" id="{89CF1B8D-3CDD-E6D5-7C96-A5B4CD6B3085}"/>
              </a:ext>
            </a:extLst>
          </p:cNvPr>
          <p:cNvSpPr/>
          <p:nvPr/>
        </p:nvSpPr>
        <p:spPr>
          <a:xfrm>
            <a:off x="8932063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1AA95C3-EB93-FCC0-5016-813829774A9A}"/>
              </a:ext>
            </a:extLst>
          </p:cNvPr>
          <p:cNvGrpSpPr/>
          <p:nvPr/>
        </p:nvGrpSpPr>
        <p:grpSpPr>
          <a:xfrm>
            <a:off x="1198536" y="4041043"/>
            <a:ext cx="2916000" cy="2041597"/>
            <a:chOff x="1198536" y="4041043"/>
            <a:chExt cx="2916000" cy="2041597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3BEB263-FCE7-38C4-3FD0-80DC1AB8C833}"/>
                </a:ext>
              </a:extLst>
            </p:cNvPr>
            <p:cNvSpPr txBox="1"/>
            <p:nvPr/>
          </p:nvSpPr>
          <p:spPr>
            <a:xfrm>
              <a:off x="1556716" y="5713308"/>
              <a:ext cx="21996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주기 변화의 파도 구현</a:t>
              </a:r>
              <a:endParaRPr lang="en-US" altLang="ko-KR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  <p:pic>
          <p:nvPicPr>
            <p:cNvPr id="3" name="그림 2" descr="물, 야외, 호수, 스크린샷이(가) 표시된 사진&#10;&#10;자동 생성된 설명">
              <a:extLst>
                <a:ext uri="{FF2B5EF4-FFF2-40B4-BE49-F238E27FC236}">
                  <a16:creationId xmlns:a16="http://schemas.microsoft.com/office/drawing/2014/main" id="{7EF754DA-10A6-5660-3765-D4DBB23A185E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8536" y="4041043"/>
              <a:ext cx="2916000" cy="167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4240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9" y="99330"/>
            <a:ext cx="1667443" cy="528548"/>
            <a:chOff x="8403342" y="99330"/>
            <a:chExt cx="1667443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2" y="99330"/>
              <a:ext cx="1667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23075" y="99330"/>
            <a:ext cx="881973" cy="528548"/>
            <a:chOff x="9837420" y="99330"/>
            <a:chExt cx="881973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37420" y="99330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A2A837-8BBA-B2EB-FA64-EBB2989F7509}"/>
              </a:ext>
            </a:extLst>
          </p:cNvPr>
          <p:cNvCxnSpPr>
            <a:cxnSpLocks/>
            <a:endCxn id="39" idx="6"/>
          </p:cNvCxnSpPr>
          <p:nvPr/>
        </p:nvCxnSpPr>
        <p:spPr>
          <a:xfrm flipV="1">
            <a:off x="2905" y="550356"/>
            <a:ext cx="10238971" cy="1442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813767BC-8350-3A9F-A535-657FA50D037A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5424ECD-36C9-4F91-50C4-345CAAF14595}"/>
              </a:ext>
            </a:extLst>
          </p:cNvPr>
          <p:cNvSpPr/>
          <p:nvPr/>
        </p:nvSpPr>
        <p:spPr>
          <a:xfrm>
            <a:off x="316512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7D9273E-230F-1447-CC16-0E02833D20D2}"/>
              </a:ext>
            </a:extLst>
          </p:cNvPr>
          <p:cNvSpPr/>
          <p:nvPr/>
        </p:nvSpPr>
        <p:spPr>
          <a:xfrm>
            <a:off x="440156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75F37BCE-C225-DD3F-E0D4-2453C22623BB}"/>
              </a:ext>
            </a:extLst>
          </p:cNvPr>
          <p:cNvSpPr/>
          <p:nvPr/>
        </p:nvSpPr>
        <p:spPr>
          <a:xfrm>
            <a:off x="5706813" y="484021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5EBFB62-89B8-80AC-3273-D73EF93F37C4}"/>
              </a:ext>
            </a:extLst>
          </p:cNvPr>
          <p:cNvSpPr/>
          <p:nvPr/>
        </p:nvSpPr>
        <p:spPr>
          <a:xfrm>
            <a:off x="6869445" y="48069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7780D85-F983-88C2-118F-84399BE79B94}"/>
              </a:ext>
            </a:extLst>
          </p:cNvPr>
          <p:cNvSpPr/>
          <p:nvPr/>
        </p:nvSpPr>
        <p:spPr>
          <a:xfrm>
            <a:off x="7789496" y="48069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9CF1B8D-3CDD-E6D5-7C96-A5B4CD6B3085}"/>
              </a:ext>
            </a:extLst>
          </p:cNvPr>
          <p:cNvSpPr/>
          <p:nvPr/>
        </p:nvSpPr>
        <p:spPr>
          <a:xfrm>
            <a:off x="8932063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835CAD74-4F9D-DA73-3D95-F80999632AFF}"/>
              </a:ext>
            </a:extLst>
          </p:cNvPr>
          <p:cNvSpPr/>
          <p:nvPr/>
        </p:nvSpPr>
        <p:spPr>
          <a:xfrm>
            <a:off x="10094695" y="47676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40B480-5737-7A9D-74C6-A210A2122B29}"/>
              </a:ext>
            </a:extLst>
          </p:cNvPr>
          <p:cNvSpPr txBox="1"/>
          <p:nvPr/>
        </p:nvSpPr>
        <p:spPr>
          <a:xfrm>
            <a:off x="4787794" y="1678935"/>
            <a:ext cx="2616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수강 과목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개발환경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CC0CC9-FF27-FB49-7AD3-7F52313F97B6}"/>
              </a:ext>
            </a:extLst>
          </p:cNvPr>
          <p:cNvSpPr txBox="1"/>
          <p:nvPr/>
        </p:nvSpPr>
        <p:spPr>
          <a:xfrm>
            <a:off x="2455865" y="2565000"/>
            <a:ext cx="186942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조영환</a:t>
            </a:r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 인터페이스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데이터베이스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게임엔진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네트워크 프로그래밍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DCC19F-902D-22BC-F8C1-D9527C3555AD}"/>
              </a:ext>
            </a:extLst>
          </p:cNvPr>
          <p:cNvSpPr txBox="1"/>
          <p:nvPr/>
        </p:nvSpPr>
        <p:spPr>
          <a:xfrm>
            <a:off x="5342428" y="2565000"/>
            <a:ext cx="15071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김태현</a:t>
            </a:r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 인터페이스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데이터베이스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게임엔진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3D </a:t>
            </a:r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모델링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5D7CBD-3DE5-DC02-B9CB-21609EF96CEF}"/>
              </a:ext>
            </a:extLst>
          </p:cNvPr>
          <p:cNvSpPr txBox="1"/>
          <p:nvPr/>
        </p:nvSpPr>
        <p:spPr>
          <a:xfrm>
            <a:off x="7852285" y="2565000"/>
            <a:ext cx="15071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양영현</a:t>
            </a:r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3D </a:t>
            </a:r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모델링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3D </a:t>
            </a:r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애니메이션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기획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 인터페이스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000315B-386E-204E-0A55-C30E2A3A9440}"/>
              </a:ext>
            </a:extLst>
          </p:cNvPr>
          <p:cNvGrpSpPr/>
          <p:nvPr/>
        </p:nvGrpSpPr>
        <p:grpSpPr>
          <a:xfrm>
            <a:off x="2120914" y="4481934"/>
            <a:ext cx="7950173" cy="915885"/>
            <a:chOff x="1266827" y="4913734"/>
            <a:chExt cx="7950173" cy="915885"/>
          </a:xfrm>
        </p:grpSpPr>
        <p:pic>
          <p:nvPicPr>
            <p:cNvPr id="8" name="Picture 2" descr="Visual Studio - Wikipedia">
              <a:extLst>
                <a:ext uri="{FF2B5EF4-FFF2-40B4-BE49-F238E27FC236}">
                  <a16:creationId xmlns:a16="http://schemas.microsoft.com/office/drawing/2014/main" id="{8203CE35-3E70-397C-5225-BF32F0F0CC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66827" y="4964854"/>
              <a:ext cx="813646" cy="8136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4" descr="깃허브 - 위키백과, 우리 모두의 백과사전">
              <a:extLst>
                <a:ext uri="{FF2B5EF4-FFF2-40B4-BE49-F238E27FC236}">
                  <a16:creationId xmlns:a16="http://schemas.microsoft.com/office/drawing/2014/main" id="{6BC21EF8-03E3-8E64-F9F5-BB8C1A9A3F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47248" y="4913734"/>
              <a:ext cx="887056" cy="9158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6" descr="Unity | Facebook">
              <a:extLst>
                <a:ext uri="{FF2B5EF4-FFF2-40B4-BE49-F238E27FC236}">
                  <a16:creationId xmlns:a16="http://schemas.microsoft.com/office/drawing/2014/main" id="{6CE367D4-D9BA-FBD7-15D3-0DB5A1FBB8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01079" y="4921237"/>
              <a:ext cx="908382" cy="9083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 descr="어도비 일러스트레이터 - 위키백과, 우리 모두의 백과사전">
              <a:extLst>
                <a:ext uri="{FF2B5EF4-FFF2-40B4-BE49-F238E27FC236}">
                  <a16:creationId xmlns:a16="http://schemas.microsoft.com/office/drawing/2014/main" id="{4C7CC0E2-3B85-9393-4D8D-B3EFF92BAC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1393" y="4943945"/>
              <a:ext cx="908382" cy="8856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0" descr="오토데스크] 3D 모델링 및 렌더링을 위한 오토데스크 3Ds MAX 2021 신기능 안내 : 네이버 블로그">
              <a:extLst>
                <a:ext uri="{FF2B5EF4-FFF2-40B4-BE49-F238E27FC236}">
                  <a16:creationId xmlns:a16="http://schemas.microsoft.com/office/drawing/2014/main" id="{C02CF139-88FB-6C48-749B-422918108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26550" y="4919196"/>
              <a:ext cx="910422" cy="9104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2" descr="https://lh7-us.googleusercontent.com/T1EFCdF3bE8hIkUvI8p-I39OWDTdnXZmlNGI5-vMmNGf2RFz5qD2PeBSfq2_XQOUiYF4DiBDMZZO4HWqdrj6KtNothBWVh6HfJEWUQ_jRqfwfEGHIreyEeVNrYBveUDf-VzXAZt2SOeU_KuszmErcQ=s2048">
              <a:extLst>
                <a:ext uri="{FF2B5EF4-FFF2-40B4-BE49-F238E27FC236}">
                  <a16:creationId xmlns:a16="http://schemas.microsoft.com/office/drawing/2014/main" id="{98F6D78A-B3E9-E866-B5A8-48EB3674D3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03750" y="4921236"/>
              <a:ext cx="1013250" cy="908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AB18346-95E7-8E85-91B8-93A6EBD71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6236" y="4943707"/>
              <a:ext cx="908382" cy="8859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47459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9" y="99330"/>
            <a:ext cx="1667443" cy="528548"/>
            <a:chOff x="8403342" y="99330"/>
            <a:chExt cx="1667443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2" y="99330"/>
              <a:ext cx="1667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23075" y="99330"/>
            <a:ext cx="881973" cy="528548"/>
            <a:chOff x="9837420" y="99330"/>
            <a:chExt cx="881973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37420" y="99330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A2A837-8BBA-B2EB-FA64-EBB2989F7509}"/>
              </a:ext>
            </a:extLst>
          </p:cNvPr>
          <p:cNvCxnSpPr>
            <a:cxnSpLocks/>
            <a:endCxn id="65" idx="2"/>
          </p:cNvCxnSpPr>
          <p:nvPr/>
        </p:nvCxnSpPr>
        <p:spPr>
          <a:xfrm flipV="1">
            <a:off x="2905" y="554288"/>
            <a:ext cx="11268092" cy="1049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813767BC-8350-3A9F-A535-657FA50D037A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5424ECD-36C9-4F91-50C4-345CAAF14595}"/>
              </a:ext>
            </a:extLst>
          </p:cNvPr>
          <p:cNvSpPr/>
          <p:nvPr/>
        </p:nvSpPr>
        <p:spPr>
          <a:xfrm>
            <a:off x="316512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7D9273E-230F-1447-CC16-0E02833D20D2}"/>
              </a:ext>
            </a:extLst>
          </p:cNvPr>
          <p:cNvSpPr/>
          <p:nvPr/>
        </p:nvSpPr>
        <p:spPr>
          <a:xfrm>
            <a:off x="440156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75F37BCE-C225-DD3F-E0D4-2453C22623BB}"/>
              </a:ext>
            </a:extLst>
          </p:cNvPr>
          <p:cNvSpPr/>
          <p:nvPr/>
        </p:nvSpPr>
        <p:spPr>
          <a:xfrm>
            <a:off x="5706813" y="484021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5EBFB62-89B8-80AC-3273-D73EF93F37C4}"/>
              </a:ext>
            </a:extLst>
          </p:cNvPr>
          <p:cNvSpPr/>
          <p:nvPr/>
        </p:nvSpPr>
        <p:spPr>
          <a:xfrm>
            <a:off x="6869445" y="48069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7780D85-F983-88C2-118F-84399BE79B94}"/>
              </a:ext>
            </a:extLst>
          </p:cNvPr>
          <p:cNvSpPr/>
          <p:nvPr/>
        </p:nvSpPr>
        <p:spPr>
          <a:xfrm>
            <a:off x="7789496" y="48069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9CF1B8D-3CDD-E6D5-7C96-A5B4CD6B3085}"/>
              </a:ext>
            </a:extLst>
          </p:cNvPr>
          <p:cNvSpPr/>
          <p:nvPr/>
        </p:nvSpPr>
        <p:spPr>
          <a:xfrm>
            <a:off x="8932063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835CAD74-4F9D-DA73-3D95-F80999632AFF}"/>
              </a:ext>
            </a:extLst>
          </p:cNvPr>
          <p:cNvSpPr/>
          <p:nvPr/>
        </p:nvSpPr>
        <p:spPr>
          <a:xfrm>
            <a:off x="10094695" y="47676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35E026E-309B-23B2-4BC9-DE2C0D9BF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9244" y="4876799"/>
            <a:ext cx="2361573" cy="1206219"/>
          </a:xfrm>
          <a:prstGeom prst="rect">
            <a:avLst/>
          </a:prstGeom>
        </p:spPr>
      </p:pic>
      <p:sp>
        <p:nvSpPr>
          <p:cNvPr id="21" name="타원 20">
            <a:extLst>
              <a:ext uri="{FF2B5EF4-FFF2-40B4-BE49-F238E27FC236}">
                <a16:creationId xmlns:a16="http://schemas.microsoft.com/office/drawing/2014/main" id="{0B52C8EA-BA72-7CF2-4931-6992BC4513A0}"/>
              </a:ext>
            </a:extLst>
          </p:cNvPr>
          <p:cNvSpPr/>
          <p:nvPr/>
        </p:nvSpPr>
        <p:spPr>
          <a:xfrm>
            <a:off x="11270997" y="476764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5266DB2-BA48-6184-357E-6B7B5FD075B7}"/>
              </a:ext>
            </a:extLst>
          </p:cNvPr>
          <p:cNvSpPr txBox="1"/>
          <p:nvPr/>
        </p:nvSpPr>
        <p:spPr>
          <a:xfrm>
            <a:off x="5732758" y="930380"/>
            <a:ext cx="726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일정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5DB1DBD-BC38-7A9C-C4EA-EC9C903CF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49" y="1757646"/>
            <a:ext cx="7391353" cy="433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797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/>
          <p:cNvSpPr txBox="1"/>
          <p:nvPr/>
        </p:nvSpPr>
        <p:spPr>
          <a:xfrm>
            <a:off x="5461857" y="1520185"/>
            <a:ext cx="1268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참고문헌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596509" y="2142485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참고자료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850631" y="2550232"/>
            <a:ext cx="24939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2"/>
              </a:rPr>
              <a:t>Kurzgesagt</a:t>
            </a:r>
            <a:r>
              <a:rPr lang="en-US" altLang="ko-KR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2"/>
              </a:rPr>
              <a:t> (</a:t>
            </a:r>
            <a:r>
              <a:rPr lang="en-US" altLang="ko-KR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2"/>
              </a:rPr>
              <a:t>youtube</a:t>
            </a:r>
            <a:r>
              <a:rPr lang="en-US" altLang="ko-KR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2"/>
              </a:rPr>
              <a:t>)</a:t>
            </a:r>
            <a:endParaRPr lang="en-US" altLang="ko-KR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Minecraft</a:t>
            </a:r>
            <a:endParaRPr lang="ko-KR" altLang="en-US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596509" y="3380093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참고게임</a:t>
            </a:r>
            <a:endParaRPr lang="ko-KR" altLang="en-US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26877" y="3787840"/>
            <a:ext cx="25414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>
                <a:solidFill>
                  <a:srgbClr val="FFFF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Sunkenland</a:t>
            </a:r>
            <a:r>
              <a:rPr lang="en-US" altLang="ko-KR" dirty="0">
                <a:solidFill>
                  <a:srgbClr val="FFFF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(Steam</a:t>
            </a:r>
            <a:r>
              <a:rPr lang="en-US" altLang="ko-KR" dirty="0">
                <a:solidFill>
                  <a:schemeClr val="accent4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lang="en-US" altLang="ko-KR" dirty="0">
              <a:solidFill>
                <a:schemeClr val="accent4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4"/>
              </a:rPr>
              <a:t>Minecraft (Homepage)</a:t>
            </a:r>
            <a:endParaRPr lang="en-US" altLang="ko-KR" dirty="0">
              <a:solidFill>
                <a:srgbClr val="FFC000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dirty="0" err="1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5"/>
              </a:rPr>
              <a:t>Frostpunk</a:t>
            </a:r>
            <a:r>
              <a:rPr lang="en-US" altLang="ko-KR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5"/>
              </a:rPr>
              <a:t> (Steam)</a:t>
            </a:r>
            <a:endParaRPr lang="en-US" altLang="ko-KR" dirty="0">
              <a:solidFill>
                <a:srgbClr val="FFC000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6"/>
              </a:rPr>
              <a:t>Garry’s mod (Steam)</a:t>
            </a:r>
            <a:endParaRPr lang="ko-KR" altLang="en-US" dirty="0">
              <a:solidFill>
                <a:srgbClr val="FFC000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1B01ADD2-E8D4-D54A-A422-DE10E58F3944}"/>
              </a:ext>
            </a:extLst>
          </p:cNvPr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8B83FBA-2E05-B1FF-19C0-9BA1CA30AF01}"/>
              </a:ext>
            </a:extLst>
          </p:cNvPr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7E4A40A-4E87-FD9D-6868-E7B9F04EA842}"/>
                </a:ext>
              </a:extLst>
            </p:cNvPr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116C347-6549-0C46-D8AA-C2AB0D5E2F41}"/>
                </a:ext>
              </a:extLst>
            </p:cNvPr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C7F5783-FC8A-D4A5-B35A-EB601A4BCA08}"/>
              </a:ext>
            </a:extLst>
          </p:cNvPr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AB6EAD5F-4787-D5A1-78CF-52F89F129319}"/>
                </a:ext>
              </a:extLst>
            </p:cNvPr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2DFEFEA-FB71-5E2E-FEA4-1847002DD85A}"/>
                </a:ext>
              </a:extLst>
            </p:cNvPr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5D34E1DC-DCA4-ADCF-A46F-ECA72F96727A}"/>
              </a:ext>
            </a:extLst>
          </p:cNvPr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E0370A8B-8CE2-6F4C-91E0-62683BFCE16E}"/>
                </a:ext>
              </a:extLst>
            </p:cNvPr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3AED281-CDA5-5BFB-3B58-05C874B2C65F}"/>
                </a:ext>
              </a:extLst>
            </p:cNvPr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45752FD8-2F39-9ECD-9481-281AE9A0C9CA}"/>
              </a:ext>
            </a:extLst>
          </p:cNvPr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06B7FB93-EF02-5AF0-6AC3-D5E13278784D}"/>
                </a:ext>
              </a:extLst>
            </p:cNvPr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2D4F753E-E3DF-79A7-508B-210995039898}"/>
                </a:ext>
              </a:extLst>
            </p:cNvPr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94A5617D-2296-7786-1BBC-DB46A60DE398}"/>
              </a:ext>
            </a:extLst>
          </p:cNvPr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F377BDCA-E2C4-DA6A-A9BA-EEB574479961}"/>
                </a:ext>
              </a:extLst>
            </p:cNvPr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4FB3A52-66B0-5389-74E6-73E43338F791}"/>
                </a:ext>
              </a:extLst>
            </p:cNvPr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E9E89869-3F54-1D9B-AE29-C449C311C7D7}"/>
              </a:ext>
            </a:extLst>
          </p:cNvPr>
          <p:cNvGrpSpPr/>
          <p:nvPr/>
        </p:nvGrpSpPr>
        <p:grpSpPr>
          <a:xfrm>
            <a:off x="8174649" y="99330"/>
            <a:ext cx="1667443" cy="528548"/>
            <a:chOff x="8403342" y="99330"/>
            <a:chExt cx="1667443" cy="528548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614FF6E3-1611-62BB-2214-D419F5AB72A1}"/>
                </a:ext>
              </a:extLst>
            </p:cNvPr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364150E-65A2-935E-0C2D-015604E379F5}"/>
                </a:ext>
              </a:extLst>
            </p:cNvPr>
            <p:cNvSpPr txBox="1"/>
            <p:nvPr/>
          </p:nvSpPr>
          <p:spPr>
            <a:xfrm>
              <a:off x="8403342" y="99330"/>
              <a:ext cx="1667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DF8EB771-3F81-7214-7F9C-893B28747B0C}"/>
              </a:ext>
            </a:extLst>
          </p:cNvPr>
          <p:cNvGrpSpPr/>
          <p:nvPr/>
        </p:nvGrpSpPr>
        <p:grpSpPr>
          <a:xfrm>
            <a:off x="9723075" y="99330"/>
            <a:ext cx="881973" cy="528548"/>
            <a:chOff x="9837420" y="99330"/>
            <a:chExt cx="881973" cy="528548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E69F02D-959F-1FA0-2CF4-F177883FDDB7}"/>
                </a:ext>
              </a:extLst>
            </p:cNvPr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B98FBE6-B8FA-7081-F041-BAAE6A7BFFA0}"/>
                </a:ext>
              </a:extLst>
            </p:cNvPr>
            <p:cNvSpPr txBox="1"/>
            <p:nvPr/>
          </p:nvSpPr>
          <p:spPr>
            <a:xfrm>
              <a:off x="9837420" y="99330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BEC1A4A0-15C0-0945-14A7-3D018800DD39}"/>
              </a:ext>
            </a:extLst>
          </p:cNvPr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DBC6CDC2-313B-6CA2-EBF0-181774DCF70F}"/>
                </a:ext>
              </a:extLst>
            </p:cNvPr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EEA1A441-CFFD-A73C-8F07-52274ED5632A}"/>
                </a:ext>
              </a:extLst>
            </p:cNvPr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356494A5-67C9-D198-C02F-48B053E8F465}"/>
              </a:ext>
            </a:extLst>
          </p:cNvPr>
          <p:cNvCxnSpPr>
            <a:stCxn id="11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472542A4-6AF1-421B-A3DA-DD0FE8BE7E15}"/>
              </a:ext>
            </a:extLst>
          </p:cNvPr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BDC2C7BA-D695-996E-C259-F4C1E3E2F2FC}"/>
                </a:ext>
              </a:extLst>
            </p:cNvPr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01DAD54E-2024-9277-34CE-6BB250F52A10}"/>
                </a:ext>
              </a:extLst>
            </p:cNvPr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F925A9F7-6E34-0596-FF5A-118A051ADB5F}"/>
              </a:ext>
            </a:extLst>
          </p:cNvPr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2CA8A99F-4E83-DE1A-C4DF-9BFE6AFAD6DB}"/>
                </a:ext>
              </a:extLst>
            </p:cNvPr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E0AC702D-B22A-57E4-0336-164F99417FAF}"/>
                </a:ext>
              </a:extLst>
            </p:cNvPr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366FE753-03FB-54A2-09F6-DCCFAE227D85}"/>
              </a:ext>
            </a:extLst>
          </p:cNvPr>
          <p:cNvCxnSpPr>
            <a:cxnSpLocks/>
          </p:cNvCxnSpPr>
          <p:nvPr/>
        </p:nvCxnSpPr>
        <p:spPr>
          <a:xfrm>
            <a:off x="2905" y="564779"/>
            <a:ext cx="1218909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타원 113">
            <a:extLst>
              <a:ext uri="{FF2B5EF4-FFF2-40B4-BE49-F238E27FC236}">
                <a16:creationId xmlns:a16="http://schemas.microsoft.com/office/drawing/2014/main" id="{2E22324F-C432-00CC-76D3-595048AD3948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AD24B8ED-18C3-0486-59DF-4A01FDA113EF}"/>
              </a:ext>
            </a:extLst>
          </p:cNvPr>
          <p:cNvSpPr/>
          <p:nvPr/>
        </p:nvSpPr>
        <p:spPr>
          <a:xfrm>
            <a:off x="316512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A1018150-2125-230C-C4DF-2C765D92664D}"/>
              </a:ext>
            </a:extLst>
          </p:cNvPr>
          <p:cNvSpPr/>
          <p:nvPr/>
        </p:nvSpPr>
        <p:spPr>
          <a:xfrm>
            <a:off x="440156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20A619AA-5473-DD74-B8E4-F53BF56A81C9}"/>
              </a:ext>
            </a:extLst>
          </p:cNvPr>
          <p:cNvSpPr/>
          <p:nvPr/>
        </p:nvSpPr>
        <p:spPr>
          <a:xfrm>
            <a:off x="5706813" y="484021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714FD10F-102E-2BB8-81F4-809FFE22D357}"/>
              </a:ext>
            </a:extLst>
          </p:cNvPr>
          <p:cNvSpPr/>
          <p:nvPr/>
        </p:nvSpPr>
        <p:spPr>
          <a:xfrm>
            <a:off x="6869445" y="48069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7270596D-3031-E449-AE3E-1AB85D63850B}"/>
              </a:ext>
            </a:extLst>
          </p:cNvPr>
          <p:cNvSpPr/>
          <p:nvPr/>
        </p:nvSpPr>
        <p:spPr>
          <a:xfrm>
            <a:off x="7789496" y="48069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C8C55012-6802-1E62-AC45-C5883A033476}"/>
              </a:ext>
            </a:extLst>
          </p:cNvPr>
          <p:cNvSpPr/>
          <p:nvPr/>
        </p:nvSpPr>
        <p:spPr>
          <a:xfrm>
            <a:off x="8932063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6FEDFCA2-D89E-7579-141A-E3B24E3C2E23}"/>
              </a:ext>
            </a:extLst>
          </p:cNvPr>
          <p:cNvSpPr/>
          <p:nvPr/>
        </p:nvSpPr>
        <p:spPr>
          <a:xfrm>
            <a:off x="10094695" y="476765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568C541C-76AF-F641-66F2-A79EB2C00C43}"/>
              </a:ext>
            </a:extLst>
          </p:cNvPr>
          <p:cNvSpPr/>
          <p:nvPr/>
        </p:nvSpPr>
        <p:spPr>
          <a:xfrm>
            <a:off x="11270997" y="476764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259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98108" y="261712"/>
            <a:ext cx="995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목차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0" y="2890391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314024" y="2435434"/>
            <a:ext cx="922047" cy="528548"/>
            <a:chOff x="314024" y="2435434"/>
            <a:chExt cx="922047" cy="528548"/>
          </a:xfrm>
        </p:grpSpPr>
        <p:sp>
          <p:nvSpPr>
            <p:cNvPr id="5" name="타원 4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14024" y="2435434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509258" y="2435434"/>
            <a:ext cx="922047" cy="528548"/>
            <a:chOff x="1431512" y="2435434"/>
            <a:chExt cx="922047" cy="528548"/>
          </a:xfrm>
        </p:grpSpPr>
        <p:sp>
          <p:nvSpPr>
            <p:cNvPr id="7" name="타원 6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431512" y="2435434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2704492" y="2435434"/>
            <a:ext cx="922047" cy="528548"/>
            <a:chOff x="2549000" y="2435434"/>
            <a:chExt cx="922047" cy="528548"/>
          </a:xfrm>
        </p:grpSpPr>
        <p:sp>
          <p:nvSpPr>
            <p:cNvPr id="9" name="타원 8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549000" y="2435434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3832400" y="2435434"/>
            <a:ext cx="1056700" cy="528548"/>
            <a:chOff x="3666488" y="2435434"/>
            <a:chExt cx="1056700" cy="528548"/>
          </a:xfrm>
        </p:grpSpPr>
        <p:sp>
          <p:nvSpPr>
            <p:cNvPr id="11" name="타원 10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666488" y="2435434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573042" y="3059668"/>
            <a:ext cx="118494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게임월드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바이옴</a:t>
            </a:r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시스템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플레이어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5244842" y="2435434"/>
            <a:ext cx="747320" cy="528548"/>
            <a:chOff x="5068509" y="2435434"/>
            <a:chExt cx="747320" cy="528548"/>
          </a:xfrm>
        </p:grpSpPr>
        <p:sp>
          <p:nvSpPr>
            <p:cNvPr id="15" name="타원 14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068509" y="2435434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367463" y="3068350"/>
            <a:ext cx="50206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부족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양호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과잉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grpSp>
        <p:nvGrpSpPr>
          <p:cNvPr id="29" name="그룹 28"/>
          <p:cNvGrpSpPr/>
          <p:nvPr/>
        </p:nvGrpSpPr>
        <p:grpSpPr>
          <a:xfrm>
            <a:off x="6386374" y="2435434"/>
            <a:ext cx="747320" cy="528548"/>
            <a:chOff x="6357515" y="2435434"/>
            <a:chExt cx="747320" cy="528548"/>
          </a:xfrm>
        </p:grpSpPr>
        <p:sp>
          <p:nvSpPr>
            <p:cNvPr id="18" name="타원 17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57515" y="2435434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6429649" y="3068350"/>
            <a:ext cx="66075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건축재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원자재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식재료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연료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7349173" y="2435434"/>
            <a:ext cx="747320" cy="528548"/>
            <a:chOff x="7610459" y="2435434"/>
            <a:chExt cx="747320" cy="528548"/>
          </a:xfrm>
        </p:grpSpPr>
        <p:sp>
          <p:nvSpPr>
            <p:cNvPr id="21" name="타원 20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610459" y="2435434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7965724" y="2435434"/>
            <a:ext cx="1667443" cy="528548"/>
            <a:chOff x="8403340" y="2435434"/>
            <a:chExt cx="1667443" cy="528548"/>
          </a:xfrm>
        </p:grpSpPr>
        <p:sp>
          <p:nvSpPr>
            <p:cNvPr id="24" name="타원 23"/>
            <p:cNvSpPr/>
            <p:nvPr/>
          </p:nvSpPr>
          <p:spPr>
            <a:xfrm>
              <a:off x="916346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403340" y="2435434"/>
              <a:ext cx="1667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9617814" y="2435434"/>
            <a:ext cx="881973" cy="528548"/>
            <a:chOff x="9837421" y="2435434"/>
            <a:chExt cx="881973" cy="528548"/>
          </a:xfrm>
        </p:grpSpPr>
        <p:sp>
          <p:nvSpPr>
            <p:cNvPr id="35" name="타원 34"/>
            <p:cNvSpPr/>
            <p:nvPr/>
          </p:nvSpPr>
          <p:spPr>
            <a:xfrm>
              <a:off x="10204805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837421" y="2435434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10709652" y="2435434"/>
            <a:ext cx="1269898" cy="528548"/>
            <a:chOff x="10709652" y="2435434"/>
            <a:chExt cx="1269898" cy="528548"/>
          </a:xfrm>
        </p:grpSpPr>
        <p:sp>
          <p:nvSpPr>
            <p:cNvPr id="38" name="타원 37"/>
            <p:cNvSpPr/>
            <p:nvPr/>
          </p:nvSpPr>
          <p:spPr>
            <a:xfrm>
              <a:off x="11270997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0709652" y="2435434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4FEBE4C-35FC-3FC9-8E16-611DD28E1263}"/>
              </a:ext>
            </a:extLst>
          </p:cNvPr>
          <p:cNvSpPr txBox="1"/>
          <p:nvPr/>
        </p:nvSpPr>
        <p:spPr>
          <a:xfrm>
            <a:off x="3912544" y="3059668"/>
            <a:ext cx="102624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파도주기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외부</a:t>
            </a:r>
            <a:r>
              <a:rPr lang="en-US" altLang="ko-KR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</a:t>
            </a:r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내부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자동화 설계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4F969A4-7A59-403D-FE1C-55CABD13CDD6}"/>
              </a:ext>
            </a:extLst>
          </p:cNvPr>
          <p:cNvSpPr txBox="1"/>
          <p:nvPr/>
        </p:nvSpPr>
        <p:spPr>
          <a:xfrm>
            <a:off x="8013804" y="3068349"/>
            <a:ext cx="15712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파도구현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다중 오브젝트 </a:t>
            </a:r>
            <a:r>
              <a:rPr lang="ko-KR" altLang="en-US" sz="14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풀링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절차적 생성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114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706295" y="5470675"/>
            <a:ext cx="6779420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지구와 점차 가까워지는 달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i="1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지구로 다가오는 달에 의해 점차 강력해지는 밀물과 썰물에서 살아남아라</a:t>
            </a:r>
          </a:p>
        </p:txBody>
      </p:sp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7" y="99330"/>
            <a:ext cx="1667444" cy="528548"/>
            <a:chOff x="8403340" y="99330"/>
            <a:chExt cx="1667444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0" y="99330"/>
              <a:ext cx="16674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23077" y="99330"/>
            <a:ext cx="881973" cy="528548"/>
            <a:chOff x="9837422" y="99330"/>
            <a:chExt cx="881973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37422" y="99330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pic>
        <p:nvPicPr>
          <p:cNvPr id="2" name="Picture 2">
            <a:extLst>
              <a:ext uri="{FF2B5EF4-FFF2-40B4-BE49-F238E27FC236}">
                <a16:creationId xmlns:a16="http://schemas.microsoft.com/office/drawing/2014/main" id="{B5D515C7-9F32-5C61-0D80-A457923FB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204" y="1442217"/>
            <a:ext cx="3807687" cy="3807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369372B-8A1D-81E2-4DD3-47D36BB63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968" y="2735532"/>
            <a:ext cx="1221056" cy="122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1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7" y="99330"/>
            <a:ext cx="1667444" cy="528548"/>
            <a:chOff x="8403340" y="99330"/>
            <a:chExt cx="1667444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0" y="99330"/>
              <a:ext cx="16674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23077" y="99330"/>
            <a:ext cx="881973" cy="528548"/>
            <a:chOff x="9837422" y="99330"/>
            <a:chExt cx="881973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37422" y="99330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pic>
        <p:nvPicPr>
          <p:cNvPr id="3" name="Picture 8" descr="Out of Scale: A Kurzgesagt Adventure (2023)">
            <a:extLst>
              <a:ext uri="{FF2B5EF4-FFF2-40B4-BE49-F238E27FC236}">
                <a16:creationId xmlns:a16="http://schemas.microsoft.com/office/drawing/2014/main" id="{00632FE6-2198-D44B-404F-14E91F4A01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62" b="9656"/>
          <a:stretch/>
        </p:blipFill>
        <p:spPr bwMode="auto">
          <a:xfrm>
            <a:off x="8096124" y="1711823"/>
            <a:ext cx="3123239" cy="3014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FE67E7-FD86-0664-47B0-B8AFAD0ADEA2}"/>
              </a:ext>
            </a:extLst>
          </p:cNvPr>
          <p:cNvSpPr txBox="1"/>
          <p:nvPr/>
        </p:nvSpPr>
        <p:spPr>
          <a:xfrm>
            <a:off x="8231198" y="4814588"/>
            <a:ext cx="28530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Out of scale : a </a:t>
            </a:r>
            <a:r>
              <a:rPr lang="en-US" altLang="ko-KR" sz="12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Kurzgesagt</a:t>
            </a:r>
            <a:r>
              <a:rPr lang="en-US" altLang="ko-KR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Adventure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벡터 디자인 컨셉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4EA743-3E28-81BB-2FC2-CA410D915BAF}"/>
              </a:ext>
            </a:extLst>
          </p:cNvPr>
          <p:cNvSpPr txBox="1"/>
          <p:nvPr/>
        </p:nvSpPr>
        <p:spPr>
          <a:xfrm>
            <a:off x="5166901" y="4814588"/>
            <a:ext cx="18582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SATISFACTORY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자동화</a:t>
            </a:r>
            <a:r>
              <a:rPr lang="en-US" altLang="ko-KR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설계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pic>
        <p:nvPicPr>
          <p:cNvPr id="6" name="그림 5" descr="텍스트, 만화 영화, PC 게임, 소설이(가) 표시된 사진&#10;&#10;자동 생성된 설명">
            <a:extLst>
              <a:ext uri="{FF2B5EF4-FFF2-40B4-BE49-F238E27FC236}">
                <a16:creationId xmlns:a16="http://schemas.microsoft.com/office/drawing/2014/main" id="{63A5195F-331B-8C7A-BE28-E2847670B5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545" y="1711823"/>
            <a:ext cx="2869714" cy="3013200"/>
          </a:xfrm>
          <a:prstGeom prst="rect">
            <a:avLst/>
          </a:prstGeom>
        </p:spPr>
      </p:pic>
      <p:pic>
        <p:nvPicPr>
          <p:cNvPr id="7" name="Picture 8" descr="Sunkenland - IGN">
            <a:extLst>
              <a:ext uri="{FF2B5EF4-FFF2-40B4-BE49-F238E27FC236}">
                <a16:creationId xmlns:a16="http://schemas.microsoft.com/office/drawing/2014/main" id="{8FB83413-4BE8-32D3-6030-59771DD7B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639" y="1711823"/>
            <a:ext cx="3013200" cy="30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AE45C2-18AD-3D8B-3D17-F4F24C3B0F40}"/>
              </a:ext>
            </a:extLst>
          </p:cNvPr>
          <p:cNvSpPr txBox="1"/>
          <p:nvPr/>
        </p:nvSpPr>
        <p:spPr>
          <a:xfrm>
            <a:off x="1584034" y="4814588"/>
            <a:ext cx="15424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SUNKENLAND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생존</a:t>
            </a:r>
            <a:r>
              <a:rPr lang="en-US" altLang="ko-KR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요소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A2A837-8BBA-B2EB-FA64-EBB2989F7509}"/>
              </a:ext>
            </a:extLst>
          </p:cNvPr>
          <p:cNvCxnSpPr>
            <a:cxnSpLocks/>
            <a:endCxn id="70" idx="6"/>
          </p:cNvCxnSpPr>
          <p:nvPr/>
        </p:nvCxnSpPr>
        <p:spPr>
          <a:xfrm flipV="1">
            <a:off x="2905" y="554288"/>
            <a:ext cx="2077568" cy="1049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813767BC-8350-3A9F-A535-657FA50D037A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629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7" y="99330"/>
            <a:ext cx="1667444" cy="528548"/>
            <a:chOff x="8403340" y="99330"/>
            <a:chExt cx="1667444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0" y="99330"/>
              <a:ext cx="16674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23077" y="99330"/>
            <a:ext cx="881973" cy="528548"/>
            <a:chOff x="9837422" y="99330"/>
            <a:chExt cx="881973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37422" y="99330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A2A837-8BBA-B2EB-FA64-EBB2989F7509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2905" y="564779"/>
            <a:ext cx="316221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813767BC-8350-3A9F-A535-657FA50D037A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424B6F-1BE0-B894-DA54-496DA48664B9}"/>
              </a:ext>
            </a:extLst>
          </p:cNvPr>
          <p:cNvGrpSpPr/>
          <p:nvPr/>
        </p:nvGrpSpPr>
        <p:grpSpPr>
          <a:xfrm>
            <a:off x="1315420" y="1605313"/>
            <a:ext cx="2430000" cy="3893595"/>
            <a:chOff x="1315420" y="1605313"/>
            <a:chExt cx="2430000" cy="3893595"/>
          </a:xfrm>
        </p:grpSpPr>
        <p:pic>
          <p:nvPicPr>
            <p:cNvPr id="9" name="그림 8" descr="스크린샷, 다채로움, 그래픽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6C2FE020-D86B-E49B-D9B8-DA43D15BB56C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420" y="1605313"/>
              <a:ext cx="2430000" cy="25668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3F30F10-8F74-4F6D-0D09-BEBF96EE63A5}"/>
                </a:ext>
              </a:extLst>
            </p:cNvPr>
            <p:cNvSpPr txBox="1"/>
            <p:nvPr/>
          </p:nvSpPr>
          <p:spPr>
            <a:xfrm>
              <a:off x="1539612" y="4283191"/>
              <a:ext cx="2015295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게임월드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16Km x 16Km</a:t>
              </a:r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크기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게임월드 제작</a:t>
              </a:r>
              <a:b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</a:br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절차적 생성 기법 사용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EF79CD0-77F2-DCB8-4A38-802295CA42EC}"/>
              </a:ext>
            </a:extLst>
          </p:cNvPr>
          <p:cNvGrpSpPr/>
          <p:nvPr/>
        </p:nvGrpSpPr>
        <p:grpSpPr>
          <a:xfrm>
            <a:off x="8215833" y="1605313"/>
            <a:ext cx="2430000" cy="4309093"/>
            <a:chOff x="8215833" y="1605313"/>
            <a:chExt cx="2430000" cy="4309093"/>
          </a:xfrm>
        </p:grpSpPr>
        <p:pic>
          <p:nvPicPr>
            <p:cNvPr id="13" name="Picture 5">
              <a:extLst>
                <a:ext uri="{FF2B5EF4-FFF2-40B4-BE49-F238E27FC236}">
                  <a16:creationId xmlns:a16="http://schemas.microsoft.com/office/drawing/2014/main" id="{0BEE8DDE-F7F4-DD8C-5085-FCA6FECAC177}"/>
                </a:ext>
              </a:extLst>
            </p:cNvPr>
            <p:cNvPicPr preferRelativeResize="0">
              <a:picLocks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15833" y="1605313"/>
              <a:ext cx="2430000" cy="2566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D390437-3EEA-64C8-4905-32E45C691E27}"/>
                </a:ext>
              </a:extLst>
            </p:cNvPr>
            <p:cNvSpPr txBox="1"/>
            <p:nvPr/>
          </p:nvSpPr>
          <p:spPr>
            <a:xfrm>
              <a:off x="8711724" y="4283190"/>
              <a:ext cx="1438214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플레이어</a:t>
              </a:r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키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: 180cm</a:t>
              </a:r>
              <a:b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</a:br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무게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:70kg</a:t>
              </a: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보폭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: 80cm</a:t>
              </a: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달리기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: 4km/h</a:t>
              </a: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걷기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:2km/h</a:t>
              </a:r>
              <a:endPara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63DDFC2-9DC8-FC46-00B2-C618A4124FB0}"/>
              </a:ext>
            </a:extLst>
          </p:cNvPr>
          <p:cNvGrpSpPr/>
          <p:nvPr/>
        </p:nvGrpSpPr>
        <p:grpSpPr>
          <a:xfrm>
            <a:off x="4012291" y="1605313"/>
            <a:ext cx="3993401" cy="3893595"/>
            <a:chOff x="4012291" y="1605313"/>
            <a:chExt cx="3993401" cy="389359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4427DF6-6E46-0BDB-B157-2E2E212C3DDC}"/>
                </a:ext>
              </a:extLst>
            </p:cNvPr>
            <p:cNvSpPr txBox="1"/>
            <p:nvPr/>
          </p:nvSpPr>
          <p:spPr>
            <a:xfrm>
              <a:off x="4012291" y="4283191"/>
              <a:ext cx="3993401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바이옴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지형을 지리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위치에 따라 구분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구분된 지형을 따라 자원을 분포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원하는 아이템을 얻기 위해 다양한 지형을 탐험</a:t>
              </a:r>
            </a:p>
          </p:txBody>
        </p:sp>
        <p:pic>
          <p:nvPicPr>
            <p:cNvPr id="18" name="그림 17" descr="다채로움, 지도이(가) 표시된 사진&#10;&#10;자동 생성된 설명">
              <a:extLst>
                <a:ext uri="{FF2B5EF4-FFF2-40B4-BE49-F238E27FC236}">
                  <a16:creationId xmlns:a16="http://schemas.microsoft.com/office/drawing/2014/main" id="{BF608676-7FF1-BA65-FF56-0B0347052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2936" y="1605313"/>
              <a:ext cx="2717788" cy="2566800"/>
            </a:xfrm>
            <a:prstGeom prst="rect">
              <a:avLst/>
            </a:prstGeom>
          </p:spPr>
        </p:pic>
      </p:grpSp>
      <p:sp>
        <p:nvSpPr>
          <p:cNvPr id="19" name="타원 18">
            <a:extLst>
              <a:ext uri="{FF2B5EF4-FFF2-40B4-BE49-F238E27FC236}">
                <a16:creationId xmlns:a16="http://schemas.microsoft.com/office/drawing/2014/main" id="{95424ECD-36C9-4F91-50C4-345CAAF14595}"/>
              </a:ext>
            </a:extLst>
          </p:cNvPr>
          <p:cNvSpPr/>
          <p:nvPr/>
        </p:nvSpPr>
        <p:spPr>
          <a:xfrm>
            <a:off x="316512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591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7" y="99330"/>
            <a:ext cx="1667444" cy="528548"/>
            <a:chOff x="8403340" y="99330"/>
            <a:chExt cx="1667444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0" y="99330"/>
              <a:ext cx="16674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23077" y="99330"/>
            <a:ext cx="881973" cy="528548"/>
            <a:chOff x="9837422" y="99330"/>
            <a:chExt cx="881973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37422" y="99330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A2A837-8BBA-B2EB-FA64-EBB2989F7509}"/>
              </a:ext>
            </a:extLst>
          </p:cNvPr>
          <p:cNvCxnSpPr>
            <a:cxnSpLocks/>
            <a:endCxn id="5" idx="6"/>
          </p:cNvCxnSpPr>
          <p:nvPr/>
        </p:nvCxnSpPr>
        <p:spPr>
          <a:xfrm>
            <a:off x="2905" y="564779"/>
            <a:ext cx="454584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813767BC-8350-3A9F-A535-657FA50D037A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5424ECD-36C9-4F91-50C4-345CAAF14595}"/>
              </a:ext>
            </a:extLst>
          </p:cNvPr>
          <p:cNvSpPr/>
          <p:nvPr/>
        </p:nvSpPr>
        <p:spPr>
          <a:xfrm>
            <a:off x="316512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 descr="https://lh7-us.googleusercontent.com/kQVNu92-H_lSQzWyD9XE3cvmqpeW1W4LALI7z_64CaW5WN7o5XbQtpoitjlXaiRCz1P046a-MFCHR9ccTePH5hxlb8p1VBWJgDV2wbZsWFdhetw_01ANhKBcNPGWiq7Jp8fvi3RdgQHmTWBuQS3saQ=s2048">
            <a:extLst>
              <a:ext uri="{FF2B5EF4-FFF2-40B4-BE49-F238E27FC236}">
                <a16:creationId xmlns:a16="http://schemas.microsoft.com/office/drawing/2014/main" id="{36F2C5C1-2563-44F0-B7F9-14AD68393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345" y="1770557"/>
            <a:ext cx="5550649" cy="35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AF7C21-8053-16BF-3419-9988EFE33198}"/>
              </a:ext>
            </a:extLst>
          </p:cNvPr>
          <p:cNvSpPr txBox="1"/>
          <p:nvPr/>
        </p:nvSpPr>
        <p:spPr>
          <a:xfrm>
            <a:off x="6387078" y="1472196"/>
            <a:ext cx="5242560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시간이 지나면서 주기의 지속 시간이 길어진다</a:t>
            </a:r>
            <a:r>
              <a:rPr lang="en-US" altLang="ko-KR" sz="2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  <a:p>
            <a:endParaRPr lang="en-US" altLang="ko-KR" sz="2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밀물 기간이 길어지면 소비재 비축 요구량이 늘어나 소비재 생산량을 증가 시켜야 한다</a:t>
            </a:r>
            <a:r>
              <a:rPr lang="en-US" altLang="ko-KR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썰물 기간이 길어지면 기지를 정비하지 못하는 기간이 늘어나 자동화 설계를 수정할 기회가 줄어든다</a:t>
            </a:r>
            <a:r>
              <a:rPr lang="en-US" altLang="ko-KR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7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r>
              <a:rPr lang="ko-KR" altLang="en-US" sz="2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시간이 지나면서 밀물과 썰물의 해수면의 변화가 커진다</a:t>
            </a:r>
            <a:r>
              <a:rPr lang="en-US" altLang="ko-KR" sz="2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  <a:p>
            <a:endParaRPr lang="en-US" altLang="ko-KR" sz="2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밀물 기간에는 수위가 높아져서 높은 건물을 점령해야 한다</a:t>
            </a:r>
            <a:r>
              <a:rPr lang="en-US" altLang="ko-KR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썰물 기간에는 수위가 낮아져서 드러나는 지역을 탐사할 수 있게 된다</a:t>
            </a:r>
            <a:r>
              <a:rPr lang="en-US" altLang="ko-KR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7D9273E-230F-1447-CC16-0E02833D20D2}"/>
              </a:ext>
            </a:extLst>
          </p:cNvPr>
          <p:cNvSpPr/>
          <p:nvPr/>
        </p:nvSpPr>
        <p:spPr>
          <a:xfrm>
            <a:off x="440156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B74FC8-2EED-A4E5-DC84-98167167B3A1}"/>
              </a:ext>
            </a:extLst>
          </p:cNvPr>
          <p:cNvSpPr txBox="1"/>
          <p:nvPr/>
        </p:nvSpPr>
        <p:spPr>
          <a:xfrm>
            <a:off x="5132745" y="983774"/>
            <a:ext cx="14114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파도 주기</a:t>
            </a:r>
          </a:p>
        </p:txBody>
      </p:sp>
    </p:spTree>
    <p:extLst>
      <p:ext uri="{BB962C8B-B14F-4D97-AF65-F5344CB8AC3E}">
        <p14:creationId xmlns:p14="http://schemas.microsoft.com/office/powerpoint/2010/main" val="3505304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7" y="99330"/>
            <a:ext cx="1667443" cy="528548"/>
            <a:chOff x="8403340" y="99330"/>
            <a:chExt cx="1667443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0" y="99330"/>
              <a:ext cx="1667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23076" y="99330"/>
            <a:ext cx="881973" cy="528548"/>
            <a:chOff x="9837421" y="99330"/>
            <a:chExt cx="881973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37421" y="99330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A2A837-8BBA-B2EB-FA64-EBB2989F7509}"/>
              </a:ext>
            </a:extLst>
          </p:cNvPr>
          <p:cNvCxnSpPr>
            <a:cxnSpLocks/>
            <a:endCxn id="5" idx="6"/>
          </p:cNvCxnSpPr>
          <p:nvPr/>
        </p:nvCxnSpPr>
        <p:spPr>
          <a:xfrm>
            <a:off x="2905" y="564779"/>
            <a:ext cx="454584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813767BC-8350-3A9F-A535-657FA50D037A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5424ECD-36C9-4F91-50C4-345CAAF14595}"/>
              </a:ext>
            </a:extLst>
          </p:cNvPr>
          <p:cNvSpPr/>
          <p:nvPr/>
        </p:nvSpPr>
        <p:spPr>
          <a:xfrm>
            <a:off x="316512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7D9273E-230F-1447-CC16-0E02833D20D2}"/>
              </a:ext>
            </a:extLst>
          </p:cNvPr>
          <p:cNvSpPr/>
          <p:nvPr/>
        </p:nvSpPr>
        <p:spPr>
          <a:xfrm>
            <a:off x="440156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7B7434-043A-2D75-D03C-DBE5D8B34667}"/>
              </a:ext>
            </a:extLst>
          </p:cNvPr>
          <p:cNvSpPr txBox="1"/>
          <p:nvPr/>
        </p:nvSpPr>
        <p:spPr>
          <a:xfrm>
            <a:off x="4973740" y="1347562"/>
            <a:ext cx="2244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기지 외부와 내부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08D8ADD-47EE-EAFA-4718-6D87710903B1}"/>
              </a:ext>
            </a:extLst>
          </p:cNvPr>
          <p:cNvGrpSpPr/>
          <p:nvPr/>
        </p:nvGrpSpPr>
        <p:grpSpPr>
          <a:xfrm>
            <a:off x="1112861" y="1911667"/>
            <a:ext cx="9966278" cy="2598962"/>
            <a:chOff x="1112861" y="1537017"/>
            <a:chExt cx="9966278" cy="2598962"/>
          </a:xfrm>
        </p:grpSpPr>
        <p:pic>
          <p:nvPicPr>
            <p:cNvPr id="20" name="Picture 2" descr="https://lh7-us.googleusercontent.com/evz7LVhwROr_jxzKhu0oqFf4L_zTskZjnCtDW6HHKuiI2jtKKFYL0RgzYpmNQyHg88IFzhPZI_5xX8MJ3cPQa_PFnBXzqnWpdxOOPgwBbi6W4f_vGMub3SvouHWlpz2WIYqOqCHn1ZYj3FQZb4U0Sg=s2048">
              <a:extLst>
                <a:ext uri="{FF2B5EF4-FFF2-40B4-BE49-F238E27FC236}">
                  <a16:creationId xmlns:a16="http://schemas.microsoft.com/office/drawing/2014/main" id="{7402FE3E-AC3C-E12C-6E6B-ED0B1E763F0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88" r="19468"/>
            <a:stretch/>
          </p:blipFill>
          <p:spPr bwMode="auto">
            <a:xfrm>
              <a:off x="1112861" y="1552057"/>
              <a:ext cx="2428875" cy="25659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하늘, 사막, 모래언덕, 야외이(가) 표시된 사진&#10;&#10;자동 생성된 설명">
              <a:extLst>
                <a:ext uri="{FF2B5EF4-FFF2-40B4-BE49-F238E27FC236}">
                  <a16:creationId xmlns:a16="http://schemas.microsoft.com/office/drawing/2014/main" id="{1D5DE9B9-B91D-2879-8F53-02BD49D26D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52" r="26972"/>
            <a:stretch/>
          </p:blipFill>
          <p:spPr bwMode="auto">
            <a:xfrm>
              <a:off x="3690127" y="1537017"/>
              <a:ext cx="2463800" cy="2580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8" descr="스크린샷, 만화 영화, 픽셀이(가) 표시된 사진&#10;&#10;자동 생성된 설명">
              <a:extLst>
                <a:ext uri="{FF2B5EF4-FFF2-40B4-BE49-F238E27FC236}">
                  <a16:creationId xmlns:a16="http://schemas.microsoft.com/office/drawing/2014/main" id="{B73BF343-35C0-FB61-69F0-67653D18BA8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90" b="3760"/>
            <a:stretch/>
          </p:blipFill>
          <p:spPr bwMode="auto">
            <a:xfrm>
              <a:off x="8756494" y="1537017"/>
              <a:ext cx="2322645" cy="25989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12" descr="스크린샷, 픽셀이(가) 표시된 사진&#10;&#10;자동 생성된 설명">
              <a:extLst>
                <a:ext uri="{FF2B5EF4-FFF2-40B4-BE49-F238E27FC236}">
                  <a16:creationId xmlns:a16="http://schemas.microsoft.com/office/drawing/2014/main" id="{850B98CE-66D8-BE18-3925-5C77B57BEA5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4" r="2737"/>
            <a:stretch/>
          </p:blipFill>
          <p:spPr bwMode="auto">
            <a:xfrm>
              <a:off x="6302318" y="1537017"/>
              <a:ext cx="2305786" cy="2580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D2595A6A-F484-BA2C-6500-C28DEA188066}"/>
              </a:ext>
            </a:extLst>
          </p:cNvPr>
          <p:cNvSpPr txBox="1"/>
          <p:nvPr/>
        </p:nvSpPr>
        <p:spPr>
          <a:xfrm>
            <a:off x="1690544" y="4595066"/>
            <a:ext cx="119936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내부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건물 건설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자원 정제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자동화 설계 작업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7ADE28F-197F-C4F5-2322-3FAD8A1EC0E7}"/>
              </a:ext>
            </a:extLst>
          </p:cNvPr>
          <p:cNvSpPr txBox="1"/>
          <p:nvPr/>
        </p:nvSpPr>
        <p:spPr>
          <a:xfrm>
            <a:off x="4298301" y="4595066"/>
            <a:ext cx="124745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외부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PVP</a:t>
            </a: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이주 할 기지 탐사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자원 수집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030E5B1-7320-2141-6CE6-51A5C2C3B49C}"/>
              </a:ext>
            </a:extLst>
          </p:cNvPr>
          <p:cNvSpPr txBox="1"/>
          <p:nvPr/>
        </p:nvSpPr>
        <p:spPr>
          <a:xfrm>
            <a:off x="6666374" y="4595066"/>
            <a:ext cx="15776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밀물 시기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고지대로 대피해서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기지를 정비</a:t>
            </a:r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하는 단계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42F1211-A4FD-C13C-290D-BDEBDD81F401}"/>
              </a:ext>
            </a:extLst>
          </p:cNvPr>
          <p:cNvSpPr txBox="1"/>
          <p:nvPr/>
        </p:nvSpPr>
        <p:spPr>
          <a:xfrm>
            <a:off x="8894140" y="4595066"/>
            <a:ext cx="20473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썰물 시기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저지대로 내려가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자원을 획득하고 탐사</a:t>
            </a:r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하는 단계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2800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7" y="99330"/>
            <a:ext cx="1667443" cy="528548"/>
            <a:chOff x="8403340" y="99330"/>
            <a:chExt cx="1667443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0" y="99330"/>
              <a:ext cx="1667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23076" y="99330"/>
            <a:ext cx="881973" cy="528548"/>
            <a:chOff x="9837421" y="99330"/>
            <a:chExt cx="881973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37421" y="99330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A2A837-8BBA-B2EB-FA64-EBB2989F7509}"/>
              </a:ext>
            </a:extLst>
          </p:cNvPr>
          <p:cNvCxnSpPr>
            <a:cxnSpLocks/>
            <a:endCxn id="5" idx="6"/>
          </p:cNvCxnSpPr>
          <p:nvPr/>
        </p:nvCxnSpPr>
        <p:spPr>
          <a:xfrm>
            <a:off x="2905" y="564779"/>
            <a:ext cx="454584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813767BC-8350-3A9F-A535-657FA50D037A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5424ECD-36C9-4F91-50C4-345CAAF14595}"/>
              </a:ext>
            </a:extLst>
          </p:cNvPr>
          <p:cNvSpPr/>
          <p:nvPr/>
        </p:nvSpPr>
        <p:spPr>
          <a:xfrm>
            <a:off x="316512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7D9273E-230F-1447-CC16-0E02833D20D2}"/>
              </a:ext>
            </a:extLst>
          </p:cNvPr>
          <p:cNvSpPr/>
          <p:nvPr/>
        </p:nvSpPr>
        <p:spPr>
          <a:xfrm>
            <a:off x="440156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C7BCCF-9B91-E901-71B0-2BA7E1225C7E}"/>
              </a:ext>
            </a:extLst>
          </p:cNvPr>
          <p:cNvSpPr txBox="1"/>
          <p:nvPr/>
        </p:nvSpPr>
        <p:spPr>
          <a:xfrm>
            <a:off x="4318113" y="1347562"/>
            <a:ext cx="35557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파도 </a:t>
            </a:r>
            <a:r>
              <a:rPr lang="ko-KR" altLang="en-US" sz="24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컨셉아트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자동화 설계</a:t>
            </a:r>
          </a:p>
        </p:txBody>
      </p:sp>
      <p:pic>
        <p:nvPicPr>
          <p:cNvPr id="3" name="그림 2" descr="PC 게임, 스크린샷, 전략 비디오 게임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AA060DD3-B082-B0F6-9FE0-3553CDB213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256" y="2215471"/>
            <a:ext cx="4762500" cy="2676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A8FE53-CBE8-6064-4306-FE8CEBD33362}"/>
              </a:ext>
            </a:extLst>
          </p:cNvPr>
          <p:cNvSpPr txBox="1"/>
          <p:nvPr/>
        </p:nvSpPr>
        <p:spPr>
          <a:xfrm>
            <a:off x="6508497" y="5010857"/>
            <a:ext cx="4762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썰물 기간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자원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수집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정제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소비재 생산</a:t>
            </a:r>
            <a:endParaRPr lang="en-US" altLang="ko-KR" sz="2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자동화 설계 및 자동화 건물 제작</a:t>
            </a:r>
            <a:endParaRPr lang="en-US" altLang="ko-KR" sz="2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70C1C1F-E98D-6F4D-559D-63BF3E88E5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527" y="2271838"/>
            <a:ext cx="3218614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596CE5C-8D84-A820-009D-C16C5FFAE0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2823" y="3462211"/>
            <a:ext cx="1260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3849DA6-8CB9-9072-BEA7-DE93CAD3376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743" y="3462211"/>
            <a:ext cx="1260000" cy="12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92373EF-B5C6-3BA5-7E6C-53216E84CD73}"/>
              </a:ext>
            </a:extLst>
          </p:cNvPr>
          <p:cNvSpPr txBox="1"/>
          <p:nvPr/>
        </p:nvSpPr>
        <p:spPr>
          <a:xfrm>
            <a:off x="921003" y="5058896"/>
            <a:ext cx="4762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파도의 </a:t>
            </a:r>
            <a:r>
              <a:rPr lang="ko-KR" altLang="en-US" sz="24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컨셉아트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와 텍스처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</a:t>
            </a:r>
            <a:r>
              <a:rPr lang="ko-KR" altLang="en-US" sz="24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노멀맵을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직접 제작하여 적용</a:t>
            </a:r>
            <a:endParaRPr lang="en-US" altLang="ko-KR" sz="2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0056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777696" y="99330"/>
            <a:ext cx="922047" cy="528548"/>
            <a:chOff x="2549000" y="99330"/>
            <a:chExt cx="922047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49000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42207" y="99330"/>
            <a:ext cx="1056700" cy="528548"/>
            <a:chOff x="3666489" y="99330"/>
            <a:chExt cx="1056700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66489" y="99330"/>
              <a:ext cx="1056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플레이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391249" y="99330"/>
            <a:ext cx="747320" cy="528548"/>
            <a:chOff x="5068508" y="99330"/>
            <a:chExt cx="747320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8508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69383" y="99330"/>
            <a:ext cx="747320" cy="528548"/>
            <a:chOff x="6357516" y="99330"/>
            <a:chExt cx="747320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7516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489435" y="99330"/>
            <a:ext cx="747320" cy="528548"/>
            <a:chOff x="7610459" y="99330"/>
            <a:chExt cx="747320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10459" y="99330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차별성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174647" y="99330"/>
            <a:ext cx="1667443" cy="528548"/>
            <a:chOff x="8403340" y="99330"/>
            <a:chExt cx="1667443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403340" y="99330"/>
              <a:ext cx="1667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723076" y="99330"/>
            <a:ext cx="881973" cy="528548"/>
            <a:chOff x="9837421" y="99330"/>
            <a:chExt cx="881973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837421" y="99330"/>
              <a:ext cx="8819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수강과목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709653" y="99330"/>
            <a:ext cx="1269898" cy="528548"/>
            <a:chOff x="10709653" y="99330"/>
            <a:chExt cx="1269898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709653" y="99330"/>
              <a:ext cx="12698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일정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545860" y="99330"/>
            <a:ext cx="922047" cy="528548"/>
            <a:chOff x="1431512" y="99330"/>
            <a:chExt cx="922047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431512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314024" y="99330"/>
            <a:ext cx="922047" cy="528548"/>
            <a:chOff x="314024" y="99330"/>
            <a:chExt cx="922047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4024" y="99330"/>
              <a:ext cx="9220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A2A837-8BBA-B2EB-FA64-EBB2989F7509}"/>
              </a:ext>
            </a:extLst>
          </p:cNvPr>
          <p:cNvCxnSpPr>
            <a:cxnSpLocks/>
            <a:endCxn id="103" idx="2"/>
          </p:cNvCxnSpPr>
          <p:nvPr/>
        </p:nvCxnSpPr>
        <p:spPr>
          <a:xfrm flipV="1">
            <a:off x="2905" y="557612"/>
            <a:ext cx="5703908" cy="716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813767BC-8350-3A9F-A535-657FA50D037A}"/>
              </a:ext>
            </a:extLst>
          </p:cNvPr>
          <p:cNvSpPr/>
          <p:nvPr/>
        </p:nvSpPr>
        <p:spPr>
          <a:xfrm>
            <a:off x="1933291" y="480696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5424ECD-36C9-4F91-50C4-345CAAF14595}"/>
              </a:ext>
            </a:extLst>
          </p:cNvPr>
          <p:cNvSpPr/>
          <p:nvPr/>
        </p:nvSpPr>
        <p:spPr>
          <a:xfrm>
            <a:off x="316512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7D9273E-230F-1447-CC16-0E02833D20D2}"/>
              </a:ext>
            </a:extLst>
          </p:cNvPr>
          <p:cNvSpPr/>
          <p:nvPr/>
        </p:nvSpPr>
        <p:spPr>
          <a:xfrm>
            <a:off x="4401564" y="491188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B303D2-AD45-8B7F-0645-4164836CEC5E}"/>
              </a:ext>
            </a:extLst>
          </p:cNvPr>
          <p:cNvSpPr txBox="1"/>
          <p:nvPr/>
        </p:nvSpPr>
        <p:spPr>
          <a:xfrm>
            <a:off x="5597306" y="1535387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소비재</a:t>
            </a:r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75F37BCE-C225-DD3F-E0D4-2453C22623BB}"/>
              </a:ext>
            </a:extLst>
          </p:cNvPr>
          <p:cNvSpPr/>
          <p:nvPr/>
        </p:nvSpPr>
        <p:spPr>
          <a:xfrm>
            <a:off x="5706813" y="484021"/>
            <a:ext cx="147181" cy="14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F86C6F1-5A56-9505-524C-729E1085B87D}"/>
              </a:ext>
            </a:extLst>
          </p:cNvPr>
          <p:cNvGrpSpPr/>
          <p:nvPr/>
        </p:nvGrpSpPr>
        <p:grpSpPr>
          <a:xfrm>
            <a:off x="1054765" y="2659262"/>
            <a:ext cx="3063562" cy="1955466"/>
            <a:chOff x="1054765" y="2659262"/>
            <a:chExt cx="3063562" cy="1955466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398A9F47-ED8D-BB13-2ADD-BA827F7475EB}"/>
                </a:ext>
              </a:extLst>
            </p:cNvPr>
            <p:cNvGrpSpPr/>
            <p:nvPr/>
          </p:nvGrpSpPr>
          <p:grpSpPr>
            <a:xfrm>
              <a:off x="1593309" y="2659262"/>
              <a:ext cx="2525018" cy="1955466"/>
              <a:chOff x="1254074" y="2480681"/>
              <a:chExt cx="2525018" cy="1955466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DF299F02-0505-18EE-D82C-3EFB373987C6}"/>
                  </a:ext>
                </a:extLst>
              </p:cNvPr>
              <p:cNvGrpSpPr/>
              <p:nvPr/>
            </p:nvGrpSpPr>
            <p:grpSpPr>
              <a:xfrm>
                <a:off x="1926908" y="2480681"/>
                <a:ext cx="1852184" cy="762018"/>
                <a:chOff x="1830305" y="2247900"/>
                <a:chExt cx="1852184" cy="762018"/>
              </a:xfrm>
            </p:grpSpPr>
            <p:sp>
              <p:nvSpPr>
                <p:cNvPr id="13" name="모서리가 둥근 직사각형 13">
                  <a:extLst>
                    <a:ext uri="{FF2B5EF4-FFF2-40B4-BE49-F238E27FC236}">
                      <a16:creationId xmlns:a16="http://schemas.microsoft.com/office/drawing/2014/main" id="{C41461E0-2728-E88B-AF1D-DDC31D38FFBB}"/>
                    </a:ext>
                  </a:extLst>
                </p:cNvPr>
                <p:cNvSpPr/>
                <p:nvPr/>
              </p:nvSpPr>
              <p:spPr>
                <a:xfrm>
                  <a:off x="1830305" y="2649492"/>
                  <a:ext cx="1814595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" name="모서리가 둥근 직사각형 58">
                  <a:extLst>
                    <a:ext uri="{FF2B5EF4-FFF2-40B4-BE49-F238E27FC236}">
                      <a16:creationId xmlns:a16="http://schemas.microsoft.com/office/drawing/2014/main" id="{B30005D9-D1EC-DEFC-B394-4EEFD5EB94A7}"/>
                    </a:ext>
                  </a:extLst>
                </p:cNvPr>
                <p:cNvSpPr/>
                <p:nvPr/>
              </p:nvSpPr>
              <p:spPr>
                <a:xfrm>
                  <a:off x="1830306" y="2649492"/>
                  <a:ext cx="868042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9864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DA1B232-F3F9-5439-D21F-2A044D5BB97D}"/>
                    </a:ext>
                  </a:extLst>
                </p:cNvPr>
                <p:cNvSpPr txBox="1"/>
                <p:nvPr/>
              </p:nvSpPr>
              <p:spPr>
                <a:xfrm>
                  <a:off x="2303586" y="2247900"/>
                  <a:ext cx="137890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US" altLang="ko-KR" dirty="0">
                      <a:solidFill>
                        <a:srgbClr val="FF4F4F"/>
                      </a:solidFill>
                      <a:latin typeface="DW임팩타민체" panose="020B0000000000000000" pitchFamily="50" charset="-127"/>
                      <a:ea typeface="DW임팩타민체" panose="020B0000000000000000" pitchFamily="50" charset="-127"/>
                    </a:rPr>
                    <a:t>805 / 1,205</a:t>
                  </a:r>
                  <a:endParaRPr lang="ko-KR" altLang="en-US" dirty="0">
                    <a:solidFill>
                      <a:srgbClr val="FF4F4F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endParaRPr>
                </a:p>
              </p:txBody>
            </p:sp>
          </p:grp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97A0CAE-F520-6598-914B-7927B1D5F750}"/>
                  </a:ext>
                </a:extLst>
              </p:cNvPr>
              <p:cNvSpPr txBox="1"/>
              <p:nvPr/>
            </p:nvSpPr>
            <p:spPr>
              <a:xfrm>
                <a:off x="1254074" y="3466651"/>
                <a:ext cx="1907895" cy="9694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chemeClr val="bg1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rPr>
                  <a:t>부족</a:t>
                </a:r>
                <a:endParaRPr lang="en-US" altLang="ko-KR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endParaRPr>
              </a:p>
              <a:p>
                <a:pPr algn="ctr"/>
                <a:endParaRPr lang="en-US" altLang="ko-KR" sz="5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rPr>
                  <a:t>이번 사이클이 지나면</a:t>
                </a:r>
                <a:endPara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rPr>
                  <a:t>생존 불가능한 상태</a:t>
                </a:r>
              </a:p>
            </p:txBody>
          </p:sp>
        </p:grpSp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38885C89-C5AF-EB36-ADC8-6355B9F237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4765" y="2724343"/>
              <a:ext cx="108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8270ACC-C5FD-6DA4-3868-482EEB28CE0E}"/>
              </a:ext>
            </a:extLst>
          </p:cNvPr>
          <p:cNvGrpSpPr/>
          <p:nvPr/>
        </p:nvGrpSpPr>
        <p:grpSpPr>
          <a:xfrm>
            <a:off x="4548568" y="2659262"/>
            <a:ext cx="3010429" cy="1955466"/>
            <a:chOff x="4548568" y="2659262"/>
            <a:chExt cx="3010429" cy="1955466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5BCAD3EC-276B-BB2D-3A02-FBE444352C40}"/>
                </a:ext>
              </a:extLst>
            </p:cNvPr>
            <p:cNvGrpSpPr/>
            <p:nvPr/>
          </p:nvGrpSpPr>
          <p:grpSpPr>
            <a:xfrm>
              <a:off x="5025963" y="2659262"/>
              <a:ext cx="2533034" cy="1955466"/>
              <a:chOff x="4635346" y="2480681"/>
              <a:chExt cx="2533034" cy="1955466"/>
            </a:xfrm>
          </p:grpSpPr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8D87118E-EACD-2EED-FA47-E72E1F510A89}"/>
                  </a:ext>
                </a:extLst>
              </p:cNvPr>
              <p:cNvGrpSpPr/>
              <p:nvPr/>
            </p:nvGrpSpPr>
            <p:grpSpPr>
              <a:xfrm>
                <a:off x="5316196" y="2480681"/>
                <a:ext cx="1852184" cy="762018"/>
                <a:chOff x="1830305" y="2247900"/>
                <a:chExt cx="1852184" cy="762018"/>
              </a:xfrm>
            </p:grpSpPr>
            <p:sp>
              <p:nvSpPr>
                <p:cNvPr id="33" name="모서리가 둥근 직사각형 67">
                  <a:extLst>
                    <a:ext uri="{FF2B5EF4-FFF2-40B4-BE49-F238E27FC236}">
                      <a16:creationId xmlns:a16="http://schemas.microsoft.com/office/drawing/2014/main" id="{3A65D9D1-0A75-21FE-D7BC-01F436DC052E}"/>
                    </a:ext>
                  </a:extLst>
                </p:cNvPr>
                <p:cNvSpPr/>
                <p:nvPr/>
              </p:nvSpPr>
              <p:spPr>
                <a:xfrm>
                  <a:off x="1830305" y="2649492"/>
                  <a:ext cx="1814595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9864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모서리가 둥근 직사각형 68">
                  <a:extLst>
                    <a:ext uri="{FF2B5EF4-FFF2-40B4-BE49-F238E27FC236}">
                      <a16:creationId xmlns:a16="http://schemas.microsoft.com/office/drawing/2014/main" id="{C4343F6F-C721-3ED8-2183-91D8E7DD240E}"/>
                    </a:ext>
                  </a:extLst>
                </p:cNvPr>
                <p:cNvSpPr/>
                <p:nvPr/>
              </p:nvSpPr>
              <p:spPr>
                <a:xfrm>
                  <a:off x="1830306" y="2649492"/>
                  <a:ext cx="436903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E9219BE6-EABB-1F0D-A2C2-FD8A5BE849C5}"/>
                    </a:ext>
                  </a:extLst>
                </p:cNvPr>
                <p:cNvSpPr txBox="1"/>
                <p:nvPr/>
              </p:nvSpPr>
              <p:spPr>
                <a:xfrm>
                  <a:off x="2125653" y="2247900"/>
                  <a:ext cx="155683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US" altLang="ko-KR" dirty="0">
                      <a:solidFill>
                        <a:srgbClr val="21FF56"/>
                      </a:solidFill>
                      <a:latin typeface="DW임팩타민체" panose="020B0000000000000000" pitchFamily="50" charset="-127"/>
                      <a:ea typeface="DW임팩타민체" panose="020B0000000000000000" pitchFamily="50" charset="-127"/>
                    </a:rPr>
                    <a:t>1,375 / 1,205</a:t>
                  </a:r>
                  <a:endParaRPr lang="ko-KR" altLang="en-US" dirty="0">
                    <a:solidFill>
                      <a:srgbClr val="21FF56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endParaRPr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1E17E79-1D29-C200-1E1B-CE860954F483}"/>
                  </a:ext>
                </a:extLst>
              </p:cNvPr>
              <p:cNvSpPr txBox="1"/>
              <p:nvPr/>
            </p:nvSpPr>
            <p:spPr>
              <a:xfrm>
                <a:off x="4635346" y="3466651"/>
                <a:ext cx="1923925" cy="9694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chemeClr val="bg1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rPr>
                  <a:t>양호</a:t>
                </a:r>
                <a:endParaRPr lang="en-US" altLang="ko-KR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endParaRPr>
              </a:p>
              <a:p>
                <a:pPr algn="ctr"/>
                <a:endParaRPr lang="en-US" altLang="ko-KR" sz="5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rPr>
                  <a:t>이번 사이클이 지나도</a:t>
                </a:r>
                <a:endPara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rPr>
                  <a:t>생존 가능한 상태</a:t>
                </a:r>
              </a:p>
            </p:txBody>
          </p:sp>
        </p:grpSp>
        <p:pic>
          <p:nvPicPr>
            <p:cNvPr id="2" name="Picture 4">
              <a:extLst>
                <a:ext uri="{FF2B5EF4-FFF2-40B4-BE49-F238E27FC236}">
                  <a16:creationId xmlns:a16="http://schemas.microsoft.com/office/drawing/2014/main" id="{414453E7-8074-56D4-10B2-B2C1EA0205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48568" y="2701067"/>
              <a:ext cx="108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24B8C5F-3B51-119F-453E-6799FA449F57}"/>
              </a:ext>
            </a:extLst>
          </p:cNvPr>
          <p:cNvGrpSpPr/>
          <p:nvPr/>
        </p:nvGrpSpPr>
        <p:grpSpPr>
          <a:xfrm>
            <a:off x="7989238" y="2618362"/>
            <a:ext cx="3010428" cy="2242587"/>
            <a:chOff x="7989238" y="2618362"/>
            <a:chExt cx="3010428" cy="2242587"/>
          </a:xfrm>
        </p:grpSpPr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535A045A-0B3C-FDD6-3CEB-C008C02DC5CE}"/>
                </a:ext>
              </a:extLst>
            </p:cNvPr>
            <p:cNvGrpSpPr/>
            <p:nvPr/>
          </p:nvGrpSpPr>
          <p:grpSpPr>
            <a:xfrm>
              <a:off x="8077104" y="2659262"/>
              <a:ext cx="2922562" cy="2201687"/>
              <a:chOff x="7737869" y="2480681"/>
              <a:chExt cx="2922562" cy="2201687"/>
            </a:xfrm>
          </p:grpSpPr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26EB6074-A959-7EF9-91F0-89BBCBF0E0A5}"/>
                  </a:ext>
                </a:extLst>
              </p:cNvPr>
              <p:cNvGrpSpPr/>
              <p:nvPr/>
            </p:nvGrpSpPr>
            <p:grpSpPr>
              <a:xfrm>
                <a:off x="8808247" y="2480681"/>
                <a:ext cx="1852184" cy="762018"/>
                <a:chOff x="1830305" y="2247900"/>
                <a:chExt cx="1852184" cy="762018"/>
              </a:xfrm>
            </p:grpSpPr>
            <p:sp>
              <p:nvSpPr>
                <p:cNvPr id="83" name="모서리가 둥근 직사각형 116">
                  <a:extLst>
                    <a:ext uri="{FF2B5EF4-FFF2-40B4-BE49-F238E27FC236}">
                      <a16:creationId xmlns:a16="http://schemas.microsoft.com/office/drawing/2014/main" id="{6043A0C2-4816-D75B-BC9A-29AD7561AA00}"/>
                    </a:ext>
                  </a:extLst>
                </p:cNvPr>
                <p:cNvSpPr/>
                <p:nvPr/>
              </p:nvSpPr>
              <p:spPr>
                <a:xfrm>
                  <a:off x="1830305" y="2649492"/>
                  <a:ext cx="1814595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9864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4" name="모서리가 둥근 직사각형 117">
                  <a:extLst>
                    <a:ext uri="{FF2B5EF4-FFF2-40B4-BE49-F238E27FC236}">
                      <a16:creationId xmlns:a16="http://schemas.microsoft.com/office/drawing/2014/main" id="{4E1AD36F-A3BA-2AB7-281E-DA6B9E438305}"/>
                    </a:ext>
                  </a:extLst>
                </p:cNvPr>
                <p:cNvSpPr/>
                <p:nvPr/>
              </p:nvSpPr>
              <p:spPr>
                <a:xfrm>
                  <a:off x="1830306" y="2649492"/>
                  <a:ext cx="1000587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D0C9B58D-95E4-2DC8-F820-1C9F244BB437}"/>
                    </a:ext>
                  </a:extLst>
                </p:cNvPr>
                <p:cNvSpPr txBox="1"/>
                <p:nvPr/>
              </p:nvSpPr>
              <p:spPr>
                <a:xfrm>
                  <a:off x="2125652" y="2247900"/>
                  <a:ext cx="155683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US" altLang="ko-KR">
                      <a:solidFill>
                        <a:schemeClr val="accent4"/>
                      </a:solidFill>
                      <a:latin typeface="DW임팩타민체" panose="020B0000000000000000" pitchFamily="50" charset="-127"/>
                      <a:ea typeface="DW임팩타민체" panose="020B0000000000000000" pitchFamily="50" charset="-127"/>
                    </a:rPr>
                    <a:t>1,533 </a:t>
                  </a:r>
                  <a:r>
                    <a:rPr lang="en-US" altLang="ko-KR" dirty="0">
                      <a:solidFill>
                        <a:schemeClr val="accent4"/>
                      </a:solidFill>
                      <a:latin typeface="DW임팩타민체" panose="020B0000000000000000" pitchFamily="50" charset="-127"/>
                      <a:ea typeface="DW임팩타민체" panose="020B0000000000000000" pitchFamily="50" charset="-127"/>
                    </a:rPr>
                    <a:t>/ 1,205</a:t>
                  </a:r>
                  <a:endParaRPr lang="ko-KR" altLang="en-US" dirty="0">
                    <a:solidFill>
                      <a:schemeClr val="accent4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endParaRPr>
                </a:p>
              </p:txBody>
            </p:sp>
            <p:sp>
              <p:nvSpPr>
                <p:cNvPr id="86" name="모서리가 둥근 직사각형 132">
                  <a:extLst>
                    <a:ext uri="{FF2B5EF4-FFF2-40B4-BE49-F238E27FC236}">
                      <a16:creationId xmlns:a16="http://schemas.microsoft.com/office/drawing/2014/main" id="{D85ABE50-4405-EAAA-10B7-965F5CD8150C}"/>
                    </a:ext>
                  </a:extLst>
                </p:cNvPr>
                <p:cNvSpPr/>
                <p:nvPr/>
              </p:nvSpPr>
              <p:spPr>
                <a:xfrm>
                  <a:off x="1830306" y="2649492"/>
                  <a:ext cx="716752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5B7FCDC9-A303-FED1-ED44-4618171AF697}"/>
                  </a:ext>
                </a:extLst>
              </p:cNvPr>
              <p:cNvSpPr txBox="1"/>
              <p:nvPr/>
            </p:nvSpPr>
            <p:spPr>
              <a:xfrm>
                <a:off x="7737869" y="3466651"/>
                <a:ext cx="2702984" cy="12157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chemeClr val="bg1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rPr>
                  <a:t>과잉</a:t>
                </a:r>
                <a:endParaRPr lang="en-US" altLang="ko-KR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endParaRPr>
              </a:p>
              <a:p>
                <a:pPr algn="ctr"/>
                <a:endParaRPr lang="en-US" altLang="ko-KR" sz="5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rPr>
                  <a:t>이번 사이클이 지나도</a:t>
                </a:r>
                <a:endPara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rPr>
                  <a:t>생존 가능하지만 소비재를</a:t>
                </a:r>
                <a:endPara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rPr>
                  <a:t>사용하고 남은 수량은 삭제된다</a:t>
                </a:r>
              </a:p>
            </p:txBody>
          </p:sp>
        </p:grpSp>
        <p:pic>
          <p:nvPicPr>
            <p:cNvPr id="3" name="Picture 4">
              <a:extLst>
                <a:ext uri="{FF2B5EF4-FFF2-40B4-BE49-F238E27FC236}">
                  <a16:creationId xmlns:a16="http://schemas.microsoft.com/office/drawing/2014/main" id="{5F253AB5-7F98-988D-60AF-0D7EA8A661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9238" y="2618362"/>
              <a:ext cx="108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70744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C000"/>
      </a:hlink>
      <a:folHlink>
        <a:srgbClr val="FFFF00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959</TotalTime>
  <Words>977</Words>
  <Application>Microsoft Office PowerPoint</Application>
  <PresentationFormat>와이드스크린</PresentationFormat>
  <Paragraphs>297</Paragraphs>
  <Slides>15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DW임팩타민체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조영환(2016182041)</cp:lastModifiedBy>
  <cp:revision>216</cp:revision>
  <dcterms:created xsi:type="dcterms:W3CDTF">2023-12-18T06:22:08Z</dcterms:created>
  <dcterms:modified xsi:type="dcterms:W3CDTF">2024-01-25T03:53:08Z</dcterms:modified>
</cp:coreProperties>
</file>

<file path=docProps/thumbnail.jpeg>
</file>